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6" d="100"/>
          <a:sy n="66" d="100"/>
        </p:scale>
        <p:origin x="82"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2022/10/19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1215342"/>
          </a:xfrm>
        </p:spPr>
        <p:txBody>
          <a:bodyPr>
            <a:noAutofit/>
          </a:bodyPr>
          <a:lstStyle/>
          <a:p>
            <a:r>
              <a:rPr lang="ja-JP" altLang="en-US" sz="2400" dirty="0">
                <a:sym typeface="Wingdings" panose="05000000000000000000" pitchFamily="2" charset="2"/>
              </a:rPr>
              <a:t>販売名：</a:t>
            </a:r>
            <a:r>
              <a:rPr lang="en-US" altLang="ja-JP" sz="2400" dirty="0">
                <a:sym typeface="Wingdings" panose="05000000000000000000" pitchFamily="2" charset="2"/>
              </a:rPr>
              <a:t>(1)</a:t>
            </a:r>
            <a:r>
              <a:rPr lang="ja-JP" altLang="en-US" sz="2400" dirty="0">
                <a:sym typeface="Wingdings" panose="05000000000000000000" pitchFamily="2" charset="2"/>
              </a:rPr>
              <a:t>カルボプラチン点滴静注液</a:t>
            </a:r>
            <a:r>
              <a:rPr lang="en-US" altLang="ja-JP" sz="2400" dirty="0">
                <a:sym typeface="Wingdings" panose="05000000000000000000" pitchFamily="2" charset="2"/>
              </a:rPr>
              <a:t>50mg</a:t>
            </a:r>
            <a:r>
              <a:rPr lang="ja-JP" altLang="en-US" sz="2400" dirty="0">
                <a:sym typeface="Wingdings" panose="05000000000000000000" pitchFamily="2" charset="2"/>
              </a:rPr>
              <a:t>「</a:t>
            </a:r>
            <a:r>
              <a:rPr lang="en-US" altLang="ja-JP" sz="2400" dirty="0">
                <a:sym typeface="Wingdings" panose="05000000000000000000" pitchFamily="2" charset="2"/>
              </a:rPr>
              <a:t>TYK</a:t>
            </a:r>
            <a:r>
              <a:rPr lang="ja-JP" altLang="en-US" sz="2400" dirty="0">
                <a:sym typeface="Wingdings" panose="05000000000000000000" pitchFamily="2" charset="2"/>
              </a:rPr>
              <a:t>」</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(2)</a:t>
            </a:r>
            <a:r>
              <a:rPr lang="ja-JP" altLang="en-US" sz="2400" dirty="0">
                <a:sym typeface="Wingdings" panose="05000000000000000000" pitchFamily="2" charset="2"/>
              </a:rPr>
              <a:t>カルボプラチン点滴静注液</a:t>
            </a:r>
            <a:r>
              <a:rPr lang="en-US" altLang="ja-JP" sz="2400" dirty="0">
                <a:sym typeface="Wingdings" panose="05000000000000000000" pitchFamily="2" charset="2"/>
              </a:rPr>
              <a:t>150mg</a:t>
            </a:r>
            <a:r>
              <a:rPr lang="ja-JP" altLang="en-US" sz="2400" dirty="0">
                <a:sym typeface="Wingdings" panose="05000000000000000000" pitchFamily="2" charset="2"/>
              </a:rPr>
              <a:t>「</a:t>
            </a:r>
            <a:r>
              <a:rPr lang="en-US" altLang="ja-JP" sz="2400" dirty="0">
                <a:sym typeface="Wingdings" panose="05000000000000000000" pitchFamily="2" charset="2"/>
              </a:rPr>
              <a:t>TYK</a:t>
            </a:r>
            <a:r>
              <a:rPr lang="ja-JP" altLang="en-US" sz="2400" dirty="0">
                <a:sym typeface="Wingdings" panose="05000000000000000000" pitchFamily="2" charset="2"/>
              </a:rPr>
              <a:t>」</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(3)</a:t>
            </a:r>
            <a:r>
              <a:rPr lang="ja-JP" altLang="en-US" sz="2400" dirty="0">
                <a:sym typeface="Wingdings" panose="05000000000000000000" pitchFamily="2" charset="2"/>
              </a:rPr>
              <a:t>カルボプラチン点滴静注液</a:t>
            </a:r>
            <a:r>
              <a:rPr lang="en-US" altLang="ja-JP" sz="2400" dirty="0">
                <a:sym typeface="Wingdings" panose="05000000000000000000" pitchFamily="2" charset="2"/>
              </a:rPr>
              <a:t>450mg</a:t>
            </a:r>
            <a:r>
              <a:rPr lang="ja-JP" altLang="en-US" sz="2400" dirty="0">
                <a:sym typeface="Wingdings" panose="05000000000000000000" pitchFamily="2" charset="2"/>
              </a:rPr>
              <a:t>「</a:t>
            </a:r>
            <a:r>
              <a:rPr lang="en-US" altLang="ja-JP" sz="2400" dirty="0">
                <a:sym typeface="Wingdings" panose="05000000000000000000" pitchFamily="2" charset="2"/>
              </a:rPr>
              <a:t>TYK</a:t>
            </a:r>
            <a:r>
              <a:rPr lang="ja-JP" altLang="en-US" sz="2400" dirty="0">
                <a:sym typeface="Wingdings" panose="05000000000000000000" pitchFamily="2" charset="2"/>
              </a:rPr>
              <a:t>」　　　</a:t>
            </a:r>
            <a:r>
              <a:rPr lang="ja-JP" altLang="en-US" sz="2400" dirty="0">
                <a:solidFill>
                  <a:srgbClr val="C00000"/>
                </a:solidFill>
                <a:sym typeface="Wingdings" panose="05000000000000000000" pitchFamily="2" charset="2"/>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1134319"/>
            <a:ext cx="12192000" cy="5723685"/>
          </a:xfrm>
        </p:spPr>
        <p:txBody>
          <a:bodyPr>
            <a:noAutofit/>
          </a:bodyPr>
          <a:lstStyle/>
          <a:p>
            <a:pPr marL="0" indent="0">
              <a:buNone/>
            </a:pPr>
            <a:r>
              <a:rPr lang="ja-JP" altLang="en-US" sz="2400" dirty="0"/>
              <a:t>対象ロット　　数量及　　　　　　出荷時期</a:t>
            </a:r>
          </a:p>
          <a:p>
            <a:pPr marL="0" indent="0">
              <a:buNone/>
            </a:pPr>
            <a:r>
              <a:rPr lang="ja-JP" altLang="en-US" sz="2400" dirty="0"/>
              <a:t>７　　　　　　　　</a:t>
            </a:r>
            <a:r>
              <a:rPr lang="en-US" altLang="ja-JP" sz="2400" dirty="0"/>
              <a:t>4,350</a:t>
            </a:r>
            <a:r>
              <a:rPr lang="ja-JP" altLang="en-US" sz="2400" dirty="0"/>
              <a:t>　　　　　　　　　　</a:t>
            </a:r>
            <a:r>
              <a:rPr lang="en-US" altLang="ja-JP" sz="2400" dirty="0"/>
              <a:t>2021</a:t>
            </a:r>
            <a:r>
              <a:rPr lang="ja-JP" altLang="en-US" sz="2400" dirty="0"/>
              <a:t>年 </a:t>
            </a:r>
            <a:r>
              <a:rPr lang="en-US" altLang="ja-JP" sz="2400" dirty="0"/>
              <a:t>2</a:t>
            </a:r>
            <a:r>
              <a:rPr lang="ja-JP" altLang="en-US" sz="2400" dirty="0"/>
              <a:t>月</a:t>
            </a:r>
            <a:r>
              <a:rPr lang="en-US" altLang="ja-JP" sz="2400" dirty="0"/>
              <a:t>15</a:t>
            </a:r>
            <a:r>
              <a:rPr lang="ja-JP" altLang="en-US" sz="2400" dirty="0"/>
              <a:t>日～ </a:t>
            </a:r>
            <a:r>
              <a:rPr lang="en-US" altLang="ja-JP" sz="2400" dirty="0"/>
              <a:t>2022</a:t>
            </a:r>
            <a:r>
              <a:rPr lang="ja-JP" altLang="en-US" sz="2400" dirty="0"/>
              <a:t>年</a:t>
            </a:r>
            <a:r>
              <a:rPr lang="en-US" altLang="ja-JP" sz="2400" dirty="0"/>
              <a:t>10</a:t>
            </a:r>
            <a:r>
              <a:rPr lang="ja-JP" altLang="en-US" sz="2400" dirty="0"/>
              <a:t>月</a:t>
            </a:r>
            <a:r>
              <a:rPr lang="en-US" altLang="ja-JP" sz="2400" dirty="0"/>
              <a:t>18</a:t>
            </a:r>
            <a:r>
              <a:rPr lang="ja-JP" altLang="en-US" sz="2400" dirty="0"/>
              <a:t>日</a:t>
            </a:r>
          </a:p>
          <a:p>
            <a:pPr marL="0" indent="0">
              <a:buNone/>
            </a:pPr>
            <a:r>
              <a:rPr lang="ja-JP" altLang="en-US" sz="2400" dirty="0"/>
              <a:t>回収理由　</a:t>
            </a:r>
            <a:r>
              <a:rPr lang="en-US" altLang="ja-JP" sz="2400" dirty="0"/>
              <a:t>2022/10/19</a:t>
            </a:r>
          </a:p>
          <a:p>
            <a:pPr marL="0" indent="0">
              <a:buNone/>
            </a:pPr>
            <a:r>
              <a:rPr lang="ja-JP" altLang="en-US" sz="2400" dirty="0">
                <a:solidFill>
                  <a:srgbClr val="0E16B2"/>
                </a:solidFill>
              </a:rPr>
              <a:t>カルボプラチン点滴静注液</a:t>
            </a:r>
            <a:r>
              <a:rPr lang="en-US" altLang="ja-JP" sz="2400" dirty="0">
                <a:solidFill>
                  <a:srgbClr val="0E16B2"/>
                </a:solidFill>
              </a:rPr>
              <a:t>50mg</a:t>
            </a:r>
            <a:r>
              <a:rPr lang="ja-JP" altLang="en-US" sz="2400" dirty="0">
                <a:solidFill>
                  <a:srgbClr val="0E16B2"/>
                </a:solidFill>
              </a:rPr>
              <a:t>の長期安定性モニタリングにおいて、不溶性異物が確認されました。そのため、含量規格違いの</a:t>
            </a:r>
            <a:r>
              <a:rPr lang="en-US" altLang="ja-JP" sz="2400" dirty="0">
                <a:solidFill>
                  <a:srgbClr val="0E16B2"/>
                </a:solidFill>
              </a:rPr>
              <a:t>150mg</a:t>
            </a:r>
            <a:r>
              <a:rPr lang="ja-JP" altLang="en-US" sz="2400" dirty="0">
                <a:solidFill>
                  <a:srgbClr val="0E16B2"/>
                </a:solidFill>
              </a:rPr>
              <a:t>、</a:t>
            </a:r>
            <a:r>
              <a:rPr lang="en-US" altLang="ja-JP" sz="2400" dirty="0">
                <a:solidFill>
                  <a:srgbClr val="0E16B2"/>
                </a:solidFill>
              </a:rPr>
              <a:t>450mg</a:t>
            </a:r>
            <a:r>
              <a:rPr lang="ja-JP" altLang="en-US" sz="2400" dirty="0">
                <a:solidFill>
                  <a:srgbClr val="0E16B2"/>
                </a:solidFill>
              </a:rPr>
              <a:t>製剤を含めた使用期限内の全ロットの参考品に対し、不溶性異物の有無を確認したところ、</a:t>
            </a:r>
            <a:r>
              <a:rPr lang="en-US" altLang="ja-JP" sz="2400" dirty="0">
                <a:solidFill>
                  <a:srgbClr val="0E16B2"/>
                </a:solidFill>
              </a:rPr>
              <a:t>150mg</a:t>
            </a:r>
            <a:r>
              <a:rPr lang="ja-JP" altLang="en-US" sz="2400" dirty="0">
                <a:solidFill>
                  <a:srgbClr val="0E16B2"/>
                </a:solidFill>
              </a:rPr>
              <a:t>製剤において不溶性異物を認めました。なお</a:t>
            </a:r>
            <a:r>
              <a:rPr lang="en-US" altLang="ja-JP" sz="2400" dirty="0">
                <a:solidFill>
                  <a:srgbClr val="0E16B2"/>
                </a:solidFill>
              </a:rPr>
              <a:t>450mg</a:t>
            </a:r>
            <a:r>
              <a:rPr lang="ja-JP" altLang="en-US" sz="2400" dirty="0">
                <a:solidFill>
                  <a:srgbClr val="0E16B2"/>
                </a:solidFill>
              </a:rPr>
              <a:t>製剤については不溶性異物を認めておりませんでしたが、包装元が製造している同一処方の</a:t>
            </a:r>
            <a:r>
              <a:rPr lang="en-US" altLang="ja-JP" sz="2400" dirty="0">
                <a:solidFill>
                  <a:srgbClr val="0E16B2"/>
                </a:solidFill>
              </a:rPr>
              <a:t>450mg</a:t>
            </a:r>
            <a:r>
              <a:rPr lang="ja-JP" altLang="en-US" sz="2400" dirty="0">
                <a:solidFill>
                  <a:srgbClr val="0E16B2"/>
                </a:solidFill>
              </a:rPr>
              <a:t>製剤において、不溶性異物を認めました。そのため、上記製剤の使用期限内の全ロットを回収することといたしました。</a:t>
            </a:r>
            <a:endParaRPr lang="en-US" altLang="ja-JP" sz="2400" dirty="0">
              <a:solidFill>
                <a:srgbClr val="0E16B2"/>
              </a:solidFill>
            </a:endParaRPr>
          </a:p>
          <a:p>
            <a:pPr marL="0" indent="0">
              <a:buNone/>
            </a:pPr>
            <a:r>
              <a:rPr lang="ja-JP" altLang="en-US" sz="2400" dirty="0"/>
              <a:t>危惧される具体的な健康被害</a:t>
            </a:r>
          </a:p>
          <a:p>
            <a:pPr marL="0" indent="0">
              <a:buNone/>
            </a:pPr>
            <a:r>
              <a:rPr lang="ja-JP" altLang="en-US" sz="2400" dirty="0">
                <a:solidFill>
                  <a:srgbClr val="0E16B2"/>
                </a:solidFill>
              </a:rPr>
              <a:t>不溶性異物を分析した結果、不溶性異物は原薬由来の析出と推察しており、小さな粒子そのものが、人体に有害な作用を生じさせる可能性は低いと考えます。</a:t>
            </a:r>
            <a:endParaRPr lang="en-US" altLang="ja-JP" sz="2400" dirty="0">
              <a:solidFill>
                <a:srgbClr val="0E16B2"/>
              </a:solidFill>
            </a:endParaRPr>
          </a:p>
          <a:p>
            <a:pPr marL="0" indent="0">
              <a:buNone/>
            </a:pPr>
            <a:r>
              <a:rPr lang="ja-JP" altLang="en-US" sz="2400" dirty="0">
                <a:solidFill>
                  <a:srgbClr val="0E16B2"/>
                </a:solidFill>
              </a:rPr>
              <a:t>⇒</a:t>
            </a:r>
            <a:r>
              <a:rPr lang="ja-JP" altLang="en-US" sz="2400" dirty="0">
                <a:solidFill>
                  <a:srgbClr val="C00000"/>
                </a:solidFill>
              </a:rPr>
              <a:t>今どき、原薬由来とは何でしょうか？　</a:t>
            </a:r>
            <a:endParaRPr lang="en-US" altLang="ja-JP" sz="2400" dirty="0">
              <a:solidFill>
                <a:srgbClr val="C00000"/>
              </a:solidFill>
            </a:endParaRPr>
          </a:p>
          <a:p>
            <a:pPr marL="0" indent="0">
              <a:buNone/>
            </a:pPr>
            <a:r>
              <a:rPr lang="ja-JP" altLang="en-US" sz="2400" dirty="0">
                <a:solidFill>
                  <a:srgbClr val="C00000"/>
                </a:solidFill>
              </a:rPr>
              <a:t>その安全性データはあるのでしょうか？</a:t>
            </a:r>
            <a:endParaRPr lang="en-US" altLang="ja-JP"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1215342"/>
          </a:xfrm>
        </p:spPr>
        <p:txBody>
          <a:bodyPr>
            <a:noAutofit/>
          </a:bodyPr>
          <a:lstStyle/>
          <a:p>
            <a:r>
              <a:rPr lang="ja-JP" altLang="en-US" sz="2400" dirty="0">
                <a:sym typeface="Wingdings" panose="05000000000000000000" pitchFamily="2" charset="2"/>
              </a:rPr>
              <a:t>販売名： </a:t>
            </a:r>
            <a:r>
              <a:rPr lang="en-US" altLang="ja-JP" sz="2400" dirty="0">
                <a:sym typeface="Wingdings" panose="05000000000000000000" pitchFamily="2" charset="2"/>
              </a:rPr>
              <a:t>(1)</a:t>
            </a:r>
            <a:r>
              <a:rPr lang="ja-JP" altLang="en-US" sz="2400" dirty="0">
                <a:sym typeface="Wingdings" panose="05000000000000000000" pitchFamily="2" charset="2"/>
              </a:rPr>
              <a:t>カルボプラチン点滴静注液</a:t>
            </a:r>
            <a:r>
              <a:rPr lang="en-US" altLang="ja-JP" sz="2400" dirty="0">
                <a:sym typeface="Wingdings" panose="05000000000000000000" pitchFamily="2" charset="2"/>
              </a:rPr>
              <a:t>50mg</a:t>
            </a:r>
            <a:r>
              <a:rPr lang="ja-JP" altLang="en-US" sz="2400" dirty="0">
                <a:sym typeface="Wingdings" panose="05000000000000000000" pitchFamily="2" charset="2"/>
              </a:rPr>
              <a:t>「サワイ」</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(2)</a:t>
            </a:r>
            <a:r>
              <a:rPr lang="ja-JP" altLang="en-US" sz="2400" dirty="0">
                <a:sym typeface="Wingdings" panose="05000000000000000000" pitchFamily="2" charset="2"/>
              </a:rPr>
              <a:t>カルボプラチン点滴静注液</a:t>
            </a:r>
            <a:r>
              <a:rPr lang="en-US" altLang="ja-JP" sz="2400" dirty="0">
                <a:sym typeface="Wingdings" panose="05000000000000000000" pitchFamily="2" charset="2"/>
              </a:rPr>
              <a:t>150mg</a:t>
            </a:r>
            <a:r>
              <a:rPr lang="ja-JP" altLang="en-US" sz="2400" dirty="0">
                <a:sym typeface="Wingdings" panose="05000000000000000000" pitchFamily="2" charset="2"/>
              </a:rPr>
              <a:t>「サワイ」</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(3)</a:t>
            </a:r>
            <a:r>
              <a:rPr lang="ja-JP" altLang="en-US" sz="2400" dirty="0">
                <a:sym typeface="Wingdings" panose="05000000000000000000" pitchFamily="2" charset="2"/>
              </a:rPr>
              <a:t>カルボプラチン点滴静注液</a:t>
            </a:r>
            <a:r>
              <a:rPr lang="en-US" altLang="ja-JP" sz="2400" dirty="0">
                <a:sym typeface="Wingdings" panose="05000000000000000000" pitchFamily="2" charset="2"/>
              </a:rPr>
              <a:t>450mg</a:t>
            </a:r>
            <a:r>
              <a:rPr lang="ja-JP" altLang="en-US" sz="2400" dirty="0">
                <a:sym typeface="Wingdings" panose="05000000000000000000" pitchFamily="2" charset="2"/>
              </a:rPr>
              <a:t>「サワイ」 　　</a:t>
            </a:r>
            <a:r>
              <a:rPr lang="ja-JP" altLang="en-US" sz="2400" dirty="0">
                <a:solidFill>
                  <a:srgbClr val="C00000"/>
                </a:solidFill>
                <a:sym typeface="Wingdings" panose="05000000000000000000" pitchFamily="2" charset="2"/>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1134319"/>
            <a:ext cx="12192000" cy="5723685"/>
          </a:xfrm>
        </p:spPr>
        <p:txBody>
          <a:bodyPr>
            <a:noAutofit/>
          </a:bodyPr>
          <a:lstStyle/>
          <a:p>
            <a:pPr marL="0" indent="0">
              <a:buNone/>
            </a:pPr>
            <a:r>
              <a:rPr lang="ja-JP" altLang="en-US" sz="2400" dirty="0"/>
              <a:t>対象ロット　　数量及　　　　　　出荷時期</a:t>
            </a:r>
          </a:p>
          <a:p>
            <a:pPr marL="0" indent="0">
              <a:buNone/>
            </a:pPr>
            <a:r>
              <a:rPr lang="en-US" altLang="ja-JP" sz="2400" dirty="0"/>
              <a:t>11</a:t>
            </a:r>
            <a:r>
              <a:rPr lang="ja-JP" altLang="en-US" sz="2400" dirty="0"/>
              <a:t>　　　　　　　　約</a:t>
            </a:r>
            <a:r>
              <a:rPr lang="en-US" altLang="ja-JP" sz="2400" dirty="0"/>
              <a:t>2.4</a:t>
            </a:r>
            <a:r>
              <a:rPr lang="ja-JP" altLang="en-US" sz="2400" dirty="0"/>
              <a:t>万個　　　</a:t>
            </a:r>
            <a:r>
              <a:rPr lang="en-US" altLang="ja-JP" sz="2400" dirty="0"/>
              <a:t>2020</a:t>
            </a:r>
            <a:r>
              <a:rPr lang="ja-JP" altLang="en-US" sz="2400" dirty="0"/>
              <a:t>年</a:t>
            </a:r>
            <a:r>
              <a:rPr lang="en-US" altLang="ja-JP" sz="2400" dirty="0"/>
              <a:t>12</a:t>
            </a:r>
            <a:r>
              <a:rPr lang="ja-JP" altLang="en-US" sz="2400" dirty="0"/>
              <a:t>月</a:t>
            </a:r>
            <a:r>
              <a:rPr lang="en-US" altLang="ja-JP" sz="2400" dirty="0"/>
              <a:t>28</a:t>
            </a:r>
            <a:r>
              <a:rPr lang="ja-JP" altLang="en-US" sz="2400" dirty="0"/>
              <a:t>日～ </a:t>
            </a:r>
            <a:r>
              <a:rPr lang="en-US" altLang="ja-JP" sz="2400" dirty="0"/>
              <a:t>2022</a:t>
            </a:r>
            <a:r>
              <a:rPr lang="ja-JP" altLang="en-US" sz="2400" dirty="0"/>
              <a:t>年</a:t>
            </a:r>
            <a:r>
              <a:rPr lang="en-US" altLang="ja-JP" sz="2400" dirty="0"/>
              <a:t>8</a:t>
            </a:r>
            <a:r>
              <a:rPr lang="ja-JP" altLang="en-US" sz="2400" dirty="0"/>
              <a:t>月</a:t>
            </a:r>
            <a:r>
              <a:rPr lang="en-US" altLang="ja-JP" sz="2400" dirty="0"/>
              <a:t>8</a:t>
            </a:r>
            <a:r>
              <a:rPr lang="ja-JP" altLang="en-US" sz="2400" dirty="0"/>
              <a:t>日</a:t>
            </a:r>
          </a:p>
          <a:p>
            <a:pPr marL="0" indent="0">
              <a:buNone/>
            </a:pPr>
            <a:r>
              <a:rPr lang="ja-JP" altLang="en-US" sz="2400" dirty="0"/>
              <a:t>回収理由　</a:t>
            </a:r>
            <a:r>
              <a:rPr lang="en-US" altLang="ja-JP" sz="2400" dirty="0"/>
              <a:t>2022/10/19</a:t>
            </a:r>
          </a:p>
          <a:p>
            <a:pPr marL="0" indent="0">
              <a:buNone/>
            </a:pPr>
            <a:r>
              <a:rPr lang="ja-JP" altLang="en-US" sz="2400" dirty="0">
                <a:solidFill>
                  <a:srgbClr val="0E16B2"/>
                </a:solidFill>
              </a:rPr>
              <a:t>カルボプラチン点滴静注液</a:t>
            </a:r>
            <a:r>
              <a:rPr lang="en-US" altLang="ja-JP" sz="2400" dirty="0">
                <a:solidFill>
                  <a:srgbClr val="0E16B2"/>
                </a:solidFill>
              </a:rPr>
              <a:t>50mg</a:t>
            </a:r>
            <a:r>
              <a:rPr lang="ja-JP" altLang="en-US" sz="2400" dirty="0">
                <a:solidFill>
                  <a:srgbClr val="0E16B2"/>
                </a:solidFill>
              </a:rPr>
              <a:t>の長期安定性モニタリングにおいて、不溶性異物が確認されました。そのため、含量規格違いの</a:t>
            </a:r>
            <a:r>
              <a:rPr lang="en-US" altLang="ja-JP" sz="2400" dirty="0">
                <a:solidFill>
                  <a:srgbClr val="0E16B2"/>
                </a:solidFill>
              </a:rPr>
              <a:t>150</a:t>
            </a:r>
            <a:r>
              <a:rPr lang="ja-JP" altLang="en-US" sz="2400" dirty="0">
                <a:solidFill>
                  <a:srgbClr val="0E16B2"/>
                </a:solidFill>
              </a:rPr>
              <a:t>、</a:t>
            </a:r>
            <a:r>
              <a:rPr lang="en-US" altLang="ja-JP" sz="2400" dirty="0">
                <a:solidFill>
                  <a:srgbClr val="0E16B2"/>
                </a:solidFill>
              </a:rPr>
              <a:t>450mg</a:t>
            </a:r>
            <a:r>
              <a:rPr lang="ja-JP" altLang="en-US" sz="2400" dirty="0">
                <a:solidFill>
                  <a:srgbClr val="0E16B2"/>
                </a:solidFill>
              </a:rPr>
              <a:t>製剤を含めた使用期限内の全ロットの参考品に対し不溶性異物の有無を確認したところ、</a:t>
            </a:r>
            <a:r>
              <a:rPr lang="en-US" altLang="ja-JP" sz="2400" dirty="0">
                <a:solidFill>
                  <a:srgbClr val="0E16B2"/>
                </a:solidFill>
              </a:rPr>
              <a:t>50mg</a:t>
            </a:r>
            <a:r>
              <a:rPr lang="ja-JP" altLang="en-US" sz="2400" dirty="0">
                <a:solidFill>
                  <a:srgbClr val="0E16B2"/>
                </a:solidFill>
              </a:rPr>
              <a:t>製剤と</a:t>
            </a:r>
            <a:r>
              <a:rPr lang="en-US" altLang="ja-JP" sz="2400" dirty="0">
                <a:solidFill>
                  <a:srgbClr val="0E16B2"/>
                </a:solidFill>
              </a:rPr>
              <a:t>450mg</a:t>
            </a:r>
            <a:r>
              <a:rPr lang="ja-JP" altLang="en-US" sz="2400" dirty="0">
                <a:solidFill>
                  <a:srgbClr val="0E16B2"/>
                </a:solidFill>
              </a:rPr>
              <a:t>製剤において不溶性異物を認めました。なお、</a:t>
            </a:r>
            <a:r>
              <a:rPr lang="en-US" altLang="ja-JP" sz="2400" dirty="0">
                <a:solidFill>
                  <a:srgbClr val="0E16B2"/>
                </a:solidFill>
              </a:rPr>
              <a:t>150mg</a:t>
            </a:r>
            <a:r>
              <a:rPr lang="ja-JP" altLang="en-US" sz="2400" dirty="0">
                <a:solidFill>
                  <a:srgbClr val="0E16B2"/>
                </a:solidFill>
              </a:rPr>
              <a:t>製剤については、不溶性異物は認められませんでしたが、当社が製造受託している他社品の同一処方の</a:t>
            </a:r>
            <a:r>
              <a:rPr lang="en-US" altLang="ja-JP" sz="2400" dirty="0">
                <a:solidFill>
                  <a:srgbClr val="0E16B2"/>
                </a:solidFill>
              </a:rPr>
              <a:t>150mg</a:t>
            </a:r>
            <a:r>
              <a:rPr lang="ja-JP" altLang="en-US" sz="2400" dirty="0">
                <a:solidFill>
                  <a:srgbClr val="0E16B2"/>
                </a:solidFill>
              </a:rPr>
              <a:t>製剤において不溶性異物を認めました。つまり、いずれの規格の製剤においても一部のバイアルから不溶性異物が発見され、本剤の承認規格である不溶性異物の項目に適合しないことが確認されました。そのため、上記製剤の使用期限内の全ロットを回収することとしました。</a:t>
            </a:r>
            <a:endParaRPr lang="en-US" altLang="ja-JP" sz="2400" dirty="0">
              <a:solidFill>
                <a:srgbClr val="0E16B2"/>
              </a:solidFill>
            </a:endParaRPr>
          </a:p>
          <a:p>
            <a:pPr marL="0" indent="0">
              <a:buNone/>
            </a:pPr>
            <a:r>
              <a:rPr lang="ja-JP" altLang="en-US" sz="2400" dirty="0"/>
              <a:t>危惧される具体的な健康被害</a:t>
            </a:r>
          </a:p>
          <a:p>
            <a:pPr marL="0" indent="0">
              <a:buNone/>
            </a:pPr>
            <a:r>
              <a:rPr lang="ja-JP" altLang="en-US" sz="2400" dirty="0">
                <a:solidFill>
                  <a:srgbClr val="0E16B2"/>
                </a:solidFill>
              </a:rPr>
              <a:t>不溶性異物を分析した結果、不溶性異物は原薬由来の析出と推察しており、小さな粒子そのものが、人体に有害な作用を生じさせる可能性は低いと</a:t>
            </a:r>
            <a:r>
              <a:rPr lang="ja-JP" altLang="en-US" sz="2400">
                <a:solidFill>
                  <a:srgbClr val="0E16B2"/>
                </a:solidFill>
              </a:rPr>
              <a:t>考えます。</a:t>
            </a:r>
            <a:endParaRPr lang="en-US" altLang="ja-JP" sz="2400" dirty="0">
              <a:solidFill>
                <a:srgbClr val="C00000"/>
              </a:solidFill>
            </a:endParaRPr>
          </a:p>
        </p:txBody>
      </p:sp>
    </p:spTree>
    <p:extLst>
      <p:ext uri="{BB962C8B-B14F-4D97-AF65-F5344CB8AC3E}">
        <p14:creationId xmlns:p14="http://schemas.microsoft.com/office/powerpoint/2010/main" val="1758574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2593</TotalTime>
  <Words>494</Words>
  <Application>Microsoft Office PowerPoint</Application>
  <PresentationFormat>ワイド画面</PresentationFormat>
  <Paragraphs>16</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販売名：(1)カルボプラチン点滴静注液50mg「TYK」 　　　　　　 (2)カルボプラチン点滴静注液150mg「TYK」 　　　　　　 (3)カルボプラチン点滴静注液450mg「TYK」　　　製品回収</vt:lpstr>
      <vt:lpstr>販売名： (1)カルボプラチン点滴静注液50mg「サワイ」 　　　　　　 (2)カルボプラチン点滴静注液150mg「サワイ」 　　　　　　 (3)カルボプラチン点滴静注液450mg「サワイ」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247</cp:revision>
  <dcterms:created xsi:type="dcterms:W3CDTF">2015-03-05T03:29:01Z</dcterms:created>
  <dcterms:modified xsi:type="dcterms:W3CDTF">2022-10-19T11:22:23Z</dcterms:modified>
</cp:coreProperties>
</file>