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9" d="100"/>
          <a:sy n="69" d="100"/>
        </p:scale>
        <p:origin x="106"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2022/10/12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2022/10/12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2022/10/12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2022/10/12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72353"/>
          </a:xfrm>
        </p:spPr>
        <p:txBody>
          <a:bodyPr>
            <a:noAutofit/>
          </a:bodyPr>
          <a:lstStyle/>
          <a:p>
            <a:r>
              <a:rPr lang="ja-JP" altLang="en-US" sz="3200" dirty="0">
                <a:sym typeface="Wingdings" panose="05000000000000000000" pitchFamily="2" charset="2"/>
              </a:rPr>
              <a:t>販売名：パレプラス輸液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72353"/>
            <a:ext cx="12192000" cy="6185651"/>
          </a:xfrm>
        </p:spPr>
        <p:txBody>
          <a:bodyPr>
            <a:noAutofit/>
          </a:bodyPr>
          <a:lstStyle/>
          <a:p>
            <a:pPr marL="0" indent="0">
              <a:buNone/>
            </a:pPr>
            <a:r>
              <a:rPr lang="ja-JP" altLang="en-US" sz="2600" dirty="0"/>
              <a:t>対象ロット　　数量及　　　　　　出荷時期</a:t>
            </a:r>
            <a:endParaRPr lang="ja-JP" altLang="en-US" sz="1600" dirty="0"/>
          </a:p>
          <a:p>
            <a:pPr marL="0" indent="0">
              <a:buNone/>
            </a:pPr>
            <a:r>
              <a:rPr lang="en-US" altLang="ja-JP" sz="2400" dirty="0"/>
              <a:t>2D357A</a:t>
            </a:r>
            <a:r>
              <a:rPr lang="ja-JP" altLang="en-US" sz="2400" dirty="0"/>
              <a:t>　　　　　</a:t>
            </a:r>
            <a:r>
              <a:rPr lang="en-US" altLang="ja-JP" sz="2400" dirty="0"/>
              <a:t>6,257</a:t>
            </a:r>
            <a:r>
              <a:rPr lang="ja-JP" altLang="en-US" sz="2400" dirty="0"/>
              <a:t>　　　　　　　　　　</a:t>
            </a:r>
            <a:r>
              <a:rPr lang="en-US" altLang="ja-JP" sz="2400" dirty="0"/>
              <a:t>2022</a:t>
            </a:r>
            <a:r>
              <a:rPr lang="ja-JP" altLang="en-US" sz="2400" dirty="0"/>
              <a:t>年 </a:t>
            </a:r>
            <a:r>
              <a:rPr lang="en-US" altLang="ja-JP" sz="2400" dirty="0"/>
              <a:t>7</a:t>
            </a:r>
            <a:r>
              <a:rPr lang="ja-JP" altLang="en-US" sz="2400" dirty="0"/>
              <a:t>月</a:t>
            </a:r>
            <a:r>
              <a:rPr lang="en-US" altLang="ja-JP" sz="2400" dirty="0"/>
              <a:t>12</a:t>
            </a:r>
            <a:r>
              <a:rPr lang="ja-JP" altLang="en-US" sz="2400" dirty="0"/>
              <a:t>日～ </a:t>
            </a:r>
            <a:r>
              <a:rPr lang="en-US" altLang="ja-JP" sz="2400" dirty="0"/>
              <a:t>2022</a:t>
            </a:r>
            <a:r>
              <a:rPr lang="ja-JP" altLang="en-US" sz="2400" dirty="0"/>
              <a:t>年 </a:t>
            </a:r>
            <a:r>
              <a:rPr lang="en-US" altLang="ja-JP" sz="2400" dirty="0"/>
              <a:t>9</a:t>
            </a:r>
            <a:r>
              <a:rPr lang="ja-JP" altLang="en-US" sz="2400" dirty="0"/>
              <a:t>月 </a:t>
            </a:r>
            <a:r>
              <a:rPr lang="en-US" altLang="ja-JP" sz="2400" dirty="0"/>
              <a:t>2</a:t>
            </a:r>
            <a:r>
              <a:rPr lang="ja-JP" altLang="en-US" sz="2400" dirty="0"/>
              <a:t>日</a:t>
            </a:r>
          </a:p>
          <a:p>
            <a:pPr marL="0" indent="0">
              <a:buNone/>
            </a:pPr>
            <a:r>
              <a:rPr lang="ja-JP" altLang="en-US" sz="2600" dirty="0">
                <a:solidFill>
                  <a:schemeClr val="accent5">
                    <a:lumMod val="75000"/>
                  </a:schemeClr>
                </a:solidFill>
              </a:rPr>
              <a:t>回収理由　</a:t>
            </a:r>
            <a:r>
              <a:rPr lang="en-US" altLang="ja-JP" sz="2600" dirty="0"/>
              <a:t>2022/10/12</a:t>
            </a:r>
          </a:p>
          <a:p>
            <a:pPr marL="0" indent="0">
              <a:buNone/>
            </a:pPr>
            <a:r>
              <a:rPr lang="ja-JP" altLang="en-US" sz="2600" dirty="0">
                <a:solidFill>
                  <a:srgbClr val="0E16B2"/>
                </a:solidFill>
              </a:rPr>
              <a:t>令和</a:t>
            </a:r>
            <a:r>
              <a:rPr lang="en-US" altLang="ja-JP" sz="2600" dirty="0">
                <a:solidFill>
                  <a:srgbClr val="0E16B2"/>
                </a:solidFill>
              </a:rPr>
              <a:t>4</a:t>
            </a:r>
            <a:r>
              <a:rPr lang="ja-JP" altLang="en-US" sz="2600" dirty="0">
                <a:solidFill>
                  <a:srgbClr val="0E16B2"/>
                </a:solidFill>
              </a:rPr>
              <a:t>年</a:t>
            </a:r>
            <a:r>
              <a:rPr lang="en-US" altLang="ja-JP" sz="2600" dirty="0">
                <a:solidFill>
                  <a:srgbClr val="0E16B2"/>
                </a:solidFill>
              </a:rPr>
              <a:t>4</a:t>
            </a:r>
            <a:r>
              <a:rPr lang="ja-JP" altLang="en-US" sz="2600" dirty="0">
                <a:solidFill>
                  <a:srgbClr val="0E16B2"/>
                </a:solidFill>
              </a:rPr>
              <a:t>月に製造されたパレプラス輸液 </a:t>
            </a:r>
            <a:r>
              <a:rPr lang="en-US" altLang="ja-JP" sz="2600" dirty="0">
                <a:solidFill>
                  <a:srgbClr val="0E16B2"/>
                </a:solidFill>
              </a:rPr>
              <a:t>2D357A</a:t>
            </a:r>
            <a:r>
              <a:rPr lang="ja-JP" altLang="en-US" sz="2600" dirty="0">
                <a:solidFill>
                  <a:srgbClr val="0E16B2"/>
                </a:solidFill>
              </a:rPr>
              <a:t>を投与後に患者様が発熱したとの報告を受けて、返送品及び参考品について試験を行った結果、規格外のエンドトキシンが検出されました。</a:t>
            </a:r>
          </a:p>
          <a:p>
            <a:pPr marL="0" indent="0">
              <a:buNone/>
            </a:pPr>
            <a:r>
              <a:rPr lang="ja-JP" altLang="en-US" sz="2600" dirty="0">
                <a:solidFill>
                  <a:srgbClr val="0E16B2"/>
                </a:solidFill>
              </a:rPr>
              <a:t>投与された患者様の健康被害が報告されているため、健康被害拡大防止の観点から当該ロットの回収が必要と判断いたしました。なお、当該製品については、「最終滅菌法による無菌医薬品の製造に関する指針」に従い製造管理を行っており、無菌性は担保されています。</a:t>
            </a:r>
          </a:p>
          <a:p>
            <a:pPr marL="0" indent="0">
              <a:buNone/>
            </a:pPr>
            <a:r>
              <a:rPr lang="ja-JP" altLang="en-US" sz="2600" dirty="0">
                <a:solidFill>
                  <a:srgbClr val="0E16B2"/>
                </a:solidFill>
              </a:rPr>
              <a:t>⇒</a:t>
            </a:r>
            <a:endParaRPr lang="en-US" altLang="ja-JP" sz="2600" dirty="0">
              <a:solidFill>
                <a:srgbClr val="0E16B2"/>
              </a:solidFill>
            </a:endParaRPr>
          </a:p>
          <a:p>
            <a:pPr marL="0" indent="0">
              <a:buNone/>
            </a:pPr>
            <a:r>
              <a:rPr lang="ja-JP" altLang="en-US" sz="2600" dirty="0">
                <a:solidFill>
                  <a:srgbClr val="C00000"/>
                </a:solidFill>
              </a:rPr>
              <a:t>今どき、注射剤でエンドトキシンが規格外になることがあるのが驚きです。</a:t>
            </a:r>
            <a:endParaRPr lang="en-US" altLang="ja-JP" sz="2600" dirty="0">
              <a:solidFill>
                <a:srgbClr val="C00000"/>
              </a:solidFill>
            </a:endParaRPr>
          </a:p>
          <a:p>
            <a:pPr marL="0" indent="0">
              <a:buNone/>
            </a:pPr>
            <a:r>
              <a:rPr lang="ja-JP" altLang="en-US" sz="2600">
                <a:solidFill>
                  <a:srgbClr val="C00000"/>
                </a:solidFill>
              </a:rPr>
              <a:t>参考品も規格外ですから出荷</a:t>
            </a:r>
            <a:r>
              <a:rPr lang="ja-JP" altLang="en-US" sz="2600" dirty="0">
                <a:solidFill>
                  <a:srgbClr val="C00000"/>
                </a:solidFill>
              </a:rPr>
              <a:t>時の試験にミスがあったのでしょうか？</a:t>
            </a:r>
            <a:endParaRPr lang="en-US" altLang="ja-JP" sz="26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2576</TotalTime>
  <Words>173</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販売名：パレプラス輸液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244</cp:revision>
  <dcterms:created xsi:type="dcterms:W3CDTF">2015-03-05T03:29:01Z</dcterms:created>
  <dcterms:modified xsi:type="dcterms:W3CDTF">2022-10-12T09:29:36Z</dcterms:modified>
</cp:coreProperties>
</file>