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74" d="100"/>
          <a:sy n="74" d="100"/>
        </p:scale>
        <p:origin x="110" y="4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2022/10/5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2022/10/5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2022/10/5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2022/10/5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2022/10/5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2022/10/5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2022/10/5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672353"/>
          </a:xfrm>
        </p:spPr>
        <p:txBody>
          <a:bodyPr>
            <a:noAutofit/>
          </a:bodyPr>
          <a:lstStyle/>
          <a:p>
            <a:r>
              <a:rPr lang="ja-JP" altLang="en-US" sz="3200" dirty="0">
                <a:sym typeface="Wingdings" panose="05000000000000000000" pitchFamily="2" charset="2"/>
              </a:rPr>
              <a:t>販売名：ビーエスエスプラス</a:t>
            </a:r>
            <a:r>
              <a:rPr lang="en-US" altLang="ja-JP" sz="3200" dirty="0">
                <a:sym typeface="Wingdings" panose="05000000000000000000" pitchFamily="2" charset="2"/>
              </a:rPr>
              <a:t>500</a:t>
            </a:r>
            <a:r>
              <a:rPr lang="ja-JP" altLang="en-US" sz="3200" dirty="0">
                <a:sym typeface="Wingdings" panose="05000000000000000000" pitchFamily="2" charset="2"/>
              </a:rPr>
              <a:t>眼灌流液</a:t>
            </a:r>
            <a:r>
              <a:rPr lang="en-US" altLang="ja-JP" sz="3200" dirty="0">
                <a:sym typeface="Wingdings" panose="05000000000000000000" pitchFamily="2" charset="2"/>
              </a:rPr>
              <a:t>0.0184%</a:t>
            </a:r>
            <a:r>
              <a:rPr lang="ja-JP" altLang="en-US" sz="3200" dirty="0">
                <a:sym typeface="Wingdings" panose="05000000000000000000" pitchFamily="2" charset="2"/>
              </a:rPr>
              <a:t>　　　</a:t>
            </a:r>
            <a:r>
              <a:rPr lang="ja-JP" altLang="en-US" sz="3200" dirty="0">
                <a:solidFill>
                  <a:srgbClr val="C00000"/>
                </a:solidFill>
                <a:sym typeface="Wingdings" panose="05000000000000000000" pitchFamily="2" charset="2"/>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672353"/>
            <a:ext cx="12192000" cy="6185651"/>
          </a:xfrm>
        </p:spPr>
        <p:txBody>
          <a:bodyPr>
            <a:noAutofit/>
          </a:bodyPr>
          <a:lstStyle/>
          <a:p>
            <a:pPr marL="0" indent="0">
              <a:buNone/>
            </a:pPr>
            <a:r>
              <a:rPr lang="ja-JP" altLang="en-US" sz="2600" dirty="0"/>
              <a:t>対象ロット　　数量及　　　　　　出荷時期</a:t>
            </a:r>
            <a:endParaRPr lang="ja-JP" altLang="en-US" sz="1600" dirty="0"/>
          </a:p>
          <a:p>
            <a:pPr marL="0" indent="0">
              <a:buNone/>
            </a:pPr>
            <a:r>
              <a:rPr lang="ja-JP" altLang="en-US" sz="2400" dirty="0"/>
              <a:t>３　　　　　　　</a:t>
            </a:r>
            <a:r>
              <a:rPr lang="en-US" altLang="ja-JP" sz="2400" dirty="0"/>
              <a:t>5,216</a:t>
            </a:r>
            <a:r>
              <a:rPr lang="ja-JP" altLang="en-US" sz="2400" dirty="0"/>
              <a:t>箱　　　令和</a:t>
            </a:r>
            <a:r>
              <a:rPr lang="en-US" altLang="ja-JP" sz="2400" dirty="0"/>
              <a:t>4</a:t>
            </a:r>
            <a:r>
              <a:rPr lang="ja-JP" altLang="en-US" sz="2400" dirty="0"/>
              <a:t>年</a:t>
            </a:r>
            <a:r>
              <a:rPr lang="en-US" altLang="ja-JP" sz="2400" dirty="0"/>
              <a:t>7</a:t>
            </a:r>
            <a:r>
              <a:rPr lang="ja-JP" altLang="en-US" sz="2400" dirty="0"/>
              <a:t>月</a:t>
            </a:r>
            <a:r>
              <a:rPr lang="en-US" altLang="ja-JP" sz="2400" dirty="0"/>
              <a:t>12</a:t>
            </a:r>
            <a:r>
              <a:rPr lang="ja-JP" altLang="en-US" sz="2400" dirty="0"/>
              <a:t>日～令和</a:t>
            </a:r>
            <a:r>
              <a:rPr lang="en-US" altLang="ja-JP" sz="2400" dirty="0"/>
              <a:t>4</a:t>
            </a:r>
            <a:r>
              <a:rPr lang="ja-JP" altLang="en-US" sz="2400" dirty="0"/>
              <a:t>年</a:t>
            </a:r>
            <a:r>
              <a:rPr lang="en-US" altLang="ja-JP" sz="2400" dirty="0"/>
              <a:t>9</a:t>
            </a:r>
            <a:r>
              <a:rPr lang="ja-JP" altLang="en-US" sz="2400" dirty="0"/>
              <a:t>月</a:t>
            </a:r>
            <a:r>
              <a:rPr lang="en-US" altLang="ja-JP" sz="2400" dirty="0"/>
              <a:t>6</a:t>
            </a:r>
            <a:r>
              <a:rPr lang="ja-JP" altLang="en-US" sz="2400" dirty="0"/>
              <a:t>日</a:t>
            </a:r>
          </a:p>
          <a:p>
            <a:pPr marL="0" indent="0">
              <a:buNone/>
            </a:pPr>
            <a:r>
              <a:rPr lang="ja-JP" altLang="en-US" sz="2600" dirty="0">
                <a:solidFill>
                  <a:schemeClr val="accent5">
                    <a:lumMod val="75000"/>
                  </a:schemeClr>
                </a:solidFill>
              </a:rPr>
              <a:t>回収理由　</a:t>
            </a:r>
            <a:r>
              <a:rPr lang="en-US" altLang="ja-JP" sz="2600" dirty="0"/>
              <a:t>2022/10/5</a:t>
            </a:r>
          </a:p>
          <a:p>
            <a:pPr marL="0" indent="0">
              <a:buNone/>
            </a:pPr>
            <a:r>
              <a:rPr lang="ja-JP" altLang="en-US" sz="2600" dirty="0">
                <a:solidFill>
                  <a:srgbClr val="0E16B2"/>
                </a:solidFill>
              </a:rPr>
              <a:t>本製品のオキシグルタチオン溶液中に異物が混入している事象について</a:t>
            </a:r>
            <a:r>
              <a:rPr lang="en-US" altLang="ja-JP" sz="2600" dirty="0">
                <a:solidFill>
                  <a:srgbClr val="0E16B2"/>
                </a:solidFill>
              </a:rPr>
              <a:t>1</a:t>
            </a:r>
            <a:r>
              <a:rPr lang="ja-JP" altLang="en-US" sz="2600" dirty="0">
                <a:solidFill>
                  <a:srgbClr val="0E16B2"/>
                </a:solidFill>
              </a:rPr>
              <a:t>件報告を受けました。調査の結果、</a:t>
            </a:r>
            <a:r>
              <a:rPr lang="ja-JP" altLang="en-US" sz="2600" dirty="0">
                <a:solidFill>
                  <a:srgbClr val="C00000"/>
                </a:solidFill>
              </a:rPr>
              <a:t>異物は真菌であり、製造所の製造工程において、当該オキシグルタチオン溶液を製造した際の無菌製造エリアの洗浄プロセスが不十分であった可能性が示唆されました。</a:t>
            </a:r>
            <a:r>
              <a:rPr lang="ja-JP" altLang="en-US" sz="2600" dirty="0">
                <a:solidFill>
                  <a:srgbClr val="0E16B2"/>
                </a:solidFill>
              </a:rPr>
              <a:t>環境の不備の可能性があったのは当該溶液を含む回収対象ロットの製造時のみであることを確認しており、また、市場出荷したロットについては無菌性試験を含む出荷試験に適合していることを確認しております。当該異物は糸まり状であり、使用前に容易に目視での確認が可能であり、これまでにこの</a:t>
            </a:r>
            <a:r>
              <a:rPr lang="en-US" altLang="ja-JP" sz="2600" dirty="0">
                <a:solidFill>
                  <a:srgbClr val="0E16B2"/>
                </a:solidFill>
              </a:rPr>
              <a:t>1</a:t>
            </a:r>
            <a:r>
              <a:rPr lang="ja-JP" altLang="en-US" sz="2600" dirty="0">
                <a:solidFill>
                  <a:srgbClr val="0E16B2"/>
                </a:solidFill>
              </a:rPr>
              <a:t>件以外に報告はなく、残在庫の検査の結果からも異物が混入してないことを確認しております。以上のことから単発の事象である可能性が考えられますが、万全を期すため、今般、回収対象ロットの自主回収の判断に至りました。</a:t>
            </a:r>
          </a:p>
          <a:p>
            <a:pPr marL="0" indent="0">
              <a:buNone/>
            </a:pPr>
            <a:r>
              <a:rPr lang="ja-JP" altLang="en-US" sz="2600" dirty="0">
                <a:solidFill>
                  <a:srgbClr val="0E16B2"/>
                </a:solidFill>
              </a:rPr>
              <a:t>⇒</a:t>
            </a:r>
            <a:endParaRPr lang="en-US" altLang="ja-JP" sz="2600" dirty="0">
              <a:solidFill>
                <a:srgbClr val="0E16B2"/>
              </a:solidFill>
            </a:endParaRPr>
          </a:p>
          <a:p>
            <a:pPr marL="0" indent="0">
              <a:buNone/>
            </a:pPr>
            <a:r>
              <a:rPr lang="ja-JP" altLang="en-US" sz="2600">
                <a:solidFill>
                  <a:srgbClr val="C00000"/>
                </a:solidFill>
              </a:rPr>
              <a:t>真菌であれば、他に広がっている可能性が高いです。</a:t>
            </a:r>
            <a:endParaRPr lang="en-US" altLang="ja-JP" sz="2600"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2573</TotalTime>
  <Words>249</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販売名：ビーエスエスプラス500眼灌流液0.0184%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243</cp:revision>
  <dcterms:created xsi:type="dcterms:W3CDTF">2015-03-05T03:29:01Z</dcterms:created>
  <dcterms:modified xsi:type="dcterms:W3CDTF">2022-10-05T12:59:38Z</dcterms:modified>
</cp:coreProperties>
</file>