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7" d="100"/>
          <a:sy n="57" d="100"/>
        </p:scale>
        <p:origin x="67" y="8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2022/10/1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72353"/>
          </a:xfrm>
        </p:spPr>
        <p:txBody>
          <a:bodyPr>
            <a:noAutofit/>
          </a:bodyPr>
          <a:lstStyle/>
          <a:p>
            <a:r>
              <a:rPr lang="ja-JP" altLang="en-US" sz="3200" dirty="0">
                <a:sym typeface="Wingdings" panose="05000000000000000000" pitchFamily="2" charset="2"/>
              </a:rPr>
              <a:t>販売名：リノロサール眼科耳鼻科用液</a:t>
            </a:r>
            <a:r>
              <a:rPr lang="en-US" altLang="ja-JP" sz="3200" dirty="0">
                <a:sym typeface="Wingdings" panose="05000000000000000000" pitchFamily="2" charset="2"/>
              </a:rPr>
              <a:t>0.1</a:t>
            </a:r>
            <a:r>
              <a:rPr lang="ja-JP" altLang="en-US" sz="3200" dirty="0">
                <a:sym typeface="Wingdings" panose="05000000000000000000" pitchFamily="2" charset="2"/>
              </a:rPr>
              <a:t>％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72353"/>
            <a:ext cx="12192000" cy="6185651"/>
          </a:xfrm>
        </p:spPr>
        <p:txBody>
          <a:bodyPr>
            <a:noAutofit/>
          </a:bodyPr>
          <a:lstStyle/>
          <a:p>
            <a:pPr marL="0" indent="0">
              <a:buNone/>
            </a:pPr>
            <a:r>
              <a:rPr lang="ja-JP" altLang="en-US" sz="2600" dirty="0"/>
              <a:t>対象ロット　　数量及　　　　　　出荷時期</a:t>
            </a:r>
            <a:endParaRPr lang="ja-JP" altLang="en-US" sz="1600" dirty="0"/>
          </a:p>
          <a:p>
            <a:pPr marL="0" indent="0">
              <a:buNone/>
            </a:pPr>
            <a:r>
              <a:rPr lang="en-US" altLang="ja-JP" sz="2400" dirty="0"/>
              <a:t>24</a:t>
            </a:r>
            <a:r>
              <a:rPr lang="ja-JP" altLang="en-US" sz="2400" dirty="0"/>
              <a:t>　約</a:t>
            </a:r>
            <a:r>
              <a:rPr lang="en-US" altLang="ja-JP" sz="2400" dirty="0"/>
              <a:t>8</a:t>
            </a:r>
            <a:r>
              <a:rPr lang="ja-JP" altLang="en-US" sz="2400" dirty="0"/>
              <a:t>万本　</a:t>
            </a:r>
            <a:r>
              <a:rPr lang="en-US" altLang="ja-JP" sz="2400" dirty="0"/>
              <a:t>2017</a:t>
            </a:r>
            <a:r>
              <a:rPr lang="ja-JP" altLang="en-US" sz="2400" dirty="0"/>
              <a:t>年</a:t>
            </a:r>
            <a:r>
              <a:rPr lang="en-US" altLang="ja-JP" sz="2400" dirty="0"/>
              <a:t>7</a:t>
            </a:r>
            <a:r>
              <a:rPr lang="ja-JP" altLang="en-US" sz="2400" dirty="0"/>
              <a:t>月</a:t>
            </a:r>
            <a:r>
              <a:rPr lang="en-US" altLang="ja-JP" sz="2400" dirty="0"/>
              <a:t>10</a:t>
            </a:r>
            <a:r>
              <a:rPr lang="ja-JP" altLang="en-US" sz="2400" dirty="0"/>
              <a:t>日～</a:t>
            </a:r>
            <a:r>
              <a:rPr lang="en-US" altLang="ja-JP" sz="2400" dirty="0"/>
              <a:t>2022</a:t>
            </a:r>
            <a:r>
              <a:rPr lang="ja-JP" altLang="en-US" sz="2400" dirty="0"/>
              <a:t>年</a:t>
            </a:r>
            <a:r>
              <a:rPr lang="en-US" altLang="ja-JP" sz="2400" dirty="0"/>
              <a:t>7</a:t>
            </a:r>
            <a:r>
              <a:rPr lang="ja-JP" altLang="en-US" sz="2400" dirty="0"/>
              <a:t>月</a:t>
            </a:r>
            <a:r>
              <a:rPr lang="en-US" altLang="ja-JP" sz="2400" dirty="0"/>
              <a:t>8</a:t>
            </a:r>
            <a:r>
              <a:rPr lang="ja-JP" altLang="en-US" sz="2400" dirty="0"/>
              <a:t>日（欠品回避するため回収を少し待ったようです）</a:t>
            </a:r>
          </a:p>
          <a:p>
            <a:pPr marL="0" indent="0">
              <a:buNone/>
            </a:pPr>
            <a:r>
              <a:rPr lang="ja-JP" altLang="en-US" dirty="0">
                <a:solidFill>
                  <a:schemeClr val="accent5">
                    <a:lumMod val="75000"/>
                  </a:schemeClr>
                </a:solidFill>
              </a:rPr>
              <a:t>回収理由　</a:t>
            </a:r>
            <a:r>
              <a:rPr lang="en-US" altLang="ja-JP" dirty="0"/>
              <a:t>2022/9/30</a:t>
            </a:r>
          </a:p>
          <a:p>
            <a:pPr marL="0" indent="0">
              <a:buNone/>
            </a:pPr>
            <a:r>
              <a:rPr lang="ja-JP" altLang="en-US" dirty="0">
                <a:solidFill>
                  <a:schemeClr val="accent5">
                    <a:lumMod val="75000"/>
                  </a:schemeClr>
                </a:solidFill>
              </a:rPr>
              <a:t>本剤（</a:t>
            </a:r>
            <a:r>
              <a:rPr lang="en-US" altLang="ja-JP" dirty="0">
                <a:solidFill>
                  <a:schemeClr val="accent5">
                    <a:lumMod val="75000"/>
                  </a:schemeClr>
                </a:solidFill>
              </a:rPr>
              <a:t>100mL</a:t>
            </a:r>
            <a:r>
              <a:rPr lang="ja-JP" altLang="en-US" dirty="0">
                <a:solidFill>
                  <a:schemeClr val="accent5">
                    <a:lumMod val="75000"/>
                  </a:schemeClr>
                </a:solidFill>
              </a:rPr>
              <a:t>及び</a:t>
            </a:r>
            <a:r>
              <a:rPr lang="en-US" altLang="ja-JP" dirty="0">
                <a:solidFill>
                  <a:schemeClr val="accent5">
                    <a:lumMod val="75000"/>
                  </a:schemeClr>
                </a:solidFill>
              </a:rPr>
              <a:t>500mL</a:t>
            </a:r>
            <a:r>
              <a:rPr lang="ja-JP" altLang="en-US" dirty="0">
                <a:solidFill>
                  <a:schemeClr val="accent5">
                    <a:lumMod val="75000"/>
                  </a:schemeClr>
                </a:solidFill>
              </a:rPr>
              <a:t>包装）の安定性モニタリング結果から、使用期限内に含量が承認規格を下回るロットが認められました。他ロットについても使用期限内に承認規格外となる可能性が否定できないことから、使用期限内の全ロットを自主回収いたします。</a:t>
            </a:r>
            <a:endParaRPr lang="en-US" altLang="ja-JP" dirty="0">
              <a:solidFill>
                <a:schemeClr val="accent5">
                  <a:lumMod val="75000"/>
                </a:schemeClr>
              </a:solidFill>
            </a:endParaRPr>
          </a:p>
          <a:p>
            <a:pPr marL="0" indent="0">
              <a:buNone/>
            </a:pPr>
            <a:r>
              <a:rPr lang="ja-JP" altLang="en-US" dirty="0">
                <a:solidFill>
                  <a:srgbClr val="0E16B2"/>
                </a:solidFill>
              </a:rPr>
              <a:t>危惧される具体的な健康被害</a:t>
            </a:r>
          </a:p>
          <a:p>
            <a:pPr marL="0" indent="0">
              <a:buNone/>
            </a:pPr>
            <a:r>
              <a:rPr lang="ja-JP" altLang="en-US" dirty="0">
                <a:solidFill>
                  <a:srgbClr val="0E16B2"/>
                </a:solidFill>
              </a:rPr>
              <a:t>含量が承認規格下限を下回ることにより有効性低下が懸念されますが、定量値と規格値の差異は僅かであり、有効性、安全性へ影響する可能性は低く、重篤な健康被害が発生する恐れはないと考えております。</a:t>
            </a:r>
            <a:endParaRPr lang="en-US" altLang="ja-JP" dirty="0">
              <a:solidFill>
                <a:srgbClr val="0E16B2"/>
              </a:solidFill>
            </a:endParaRPr>
          </a:p>
          <a:p>
            <a:pPr marL="0" indent="0">
              <a:buNone/>
            </a:pPr>
            <a:r>
              <a:rPr lang="ja-JP" altLang="en-US" dirty="0">
                <a:solidFill>
                  <a:srgbClr val="0E16B2"/>
                </a:solidFill>
              </a:rPr>
              <a:t>⇒</a:t>
            </a:r>
            <a:r>
              <a:rPr lang="ja-JP" altLang="en-US" dirty="0">
                <a:solidFill>
                  <a:srgbClr val="C00000"/>
                </a:solidFill>
              </a:rPr>
              <a:t>最近監麻課は欠品回避するために製品回収を待ってくれているようです。</a:t>
            </a:r>
            <a:r>
              <a:rPr lang="en-US" altLang="ja-JP" dirty="0">
                <a:solidFill>
                  <a:srgbClr val="C00000"/>
                </a:solidFill>
              </a:rPr>
              <a:t>8</a:t>
            </a:r>
            <a:r>
              <a:rPr lang="ja-JP" altLang="en-US" dirty="0">
                <a:solidFill>
                  <a:srgbClr val="C00000"/>
                </a:solidFill>
              </a:rPr>
              <a:t>月、</a:t>
            </a:r>
            <a:r>
              <a:rPr lang="en-US" altLang="ja-JP" dirty="0">
                <a:solidFill>
                  <a:srgbClr val="C00000"/>
                </a:solidFill>
              </a:rPr>
              <a:t>9</a:t>
            </a:r>
            <a:r>
              <a:rPr lang="ja-JP" altLang="en-US" dirty="0">
                <a:solidFill>
                  <a:srgbClr val="C00000"/>
                </a:solidFill>
              </a:rPr>
              <a:t>月出荷品は割り増し仕込みなどの対応を計ったのでしょう。でもなぜもっと前に統計確率で予測しなかったのでしょう。</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2551</TotalTime>
  <Words>206</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販売名：リノロサール眼科耳鼻科用液0.1％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240</cp:revision>
  <dcterms:created xsi:type="dcterms:W3CDTF">2015-03-05T03:29:01Z</dcterms:created>
  <dcterms:modified xsi:type="dcterms:W3CDTF">2022-10-01T01:26:23Z</dcterms:modified>
</cp:coreProperties>
</file>