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662708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en-US" altLang="ja-JP" sz="3200" dirty="0" smtClean="0">
                <a:sym typeface="Wingdings" panose="05000000000000000000" pitchFamily="2" charset="2"/>
              </a:rPr>
              <a:t>(</a:t>
            </a:r>
            <a:r>
              <a:rPr lang="en-US" altLang="ja-JP" sz="3200" dirty="0">
                <a:sym typeface="Wingdings" panose="05000000000000000000" pitchFamily="2" charset="2"/>
              </a:rPr>
              <a:t>1)</a:t>
            </a:r>
            <a:r>
              <a:rPr lang="ja-JP" altLang="en-US" sz="3200" dirty="0">
                <a:sym typeface="Wingdings" panose="05000000000000000000" pitchFamily="2" charset="2"/>
              </a:rPr>
              <a:t>リプラス３号輸液　</a:t>
            </a:r>
            <a:r>
              <a:rPr lang="en-US" altLang="ja-JP" sz="3200" dirty="0">
                <a:sym typeface="Wingdings" panose="05000000000000000000" pitchFamily="2" charset="2"/>
              </a:rPr>
              <a:t>200mLFC</a:t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en-US" altLang="ja-JP" sz="3200" dirty="0" smtClean="0">
                <a:sym typeface="Wingdings" panose="05000000000000000000" pitchFamily="2" charset="2"/>
              </a:rPr>
              <a:t>(</a:t>
            </a:r>
            <a:r>
              <a:rPr lang="en-US" altLang="ja-JP" sz="3200" dirty="0">
                <a:sym typeface="Wingdings" panose="05000000000000000000" pitchFamily="2" charset="2"/>
              </a:rPr>
              <a:t>2)</a:t>
            </a:r>
            <a:r>
              <a:rPr lang="ja-JP" altLang="en-US" sz="3200" dirty="0">
                <a:sym typeface="Wingdings" panose="05000000000000000000" pitchFamily="2" charset="2"/>
              </a:rPr>
              <a:t>ラクトリンゲルＭ注「フソー」 </a:t>
            </a:r>
            <a:r>
              <a:rPr lang="en-US" altLang="ja-JP" sz="3200" dirty="0">
                <a:sym typeface="Wingdings" panose="05000000000000000000" pitchFamily="2" charset="2"/>
              </a:rPr>
              <a:t>200mLFC </a:t>
            </a:r>
            <a:r>
              <a:rPr lang="ja-JP" altLang="en-US" sz="3200" dirty="0">
                <a:sym typeface="Wingdings" panose="05000000000000000000" pitchFamily="2" charset="2"/>
              </a:rPr>
              <a:t>　　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189749"/>
            <a:ext cx="12191999" cy="46682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数量及び</a:t>
            </a:r>
            <a:r>
              <a:rPr lang="ja-JP" altLang="en-US" sz="3200" b="1" dirty="0">
                <a:solidFill>
                  <a:srgbClr val="002060"/>
                </a:solidFill>
              </a:rPr>
              <a:t>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en-US" altLang="ja-JP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対象ロット：（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r>
              <a:rPr lang="en-US" altLang="ja-JP" dirty="0"/>
              <a:t>15I24C</a:t>
            </a:r>
            <a:r>
              <a:rPr lang="ja-JP" altLang="en-US" dirty="0" err="1"/>
              <a:t>、</a:t>
            </a:r>
            <a:r>
              <a:rPr lang="en-US" altLang="ja-JP" dirty="0"/>
              <a:t>15J23C</a:t>
            </a:r>
          </a:p>
          <a:p>
            <a:pPr marL="0" indent="0">
              <a:buNone/>
            </a:pPr>
            <a:r>
              <a:rPr lang="ja-JP" altLang="en-US" dirty="0"/>
              <a:t>　　　　　　（</a:t>
            </a:r>
            <a:r>
              <a:rPr lang="en-US" altLang="ja-JP" dirty="0"/>
              <a:t>2</a:t>
            </a:r>
            <a:r>
              <a:rPr lang="ja-JP" altLang="en-US" dirty="0"/>
              <a:t>）</a:t>
            </a:r>
            <a:r>
              <a:rPr lang="en-US" altLang="ja-JP" dirty="0"/>
              <a:t>15I24C</a:t>
            </a:r>
            <a:r>
              <a:rPr lang="ja-JP" altLang="en-US" dirty="0" err="1"/>
              <a:t>、</a:t>
            </a:r>
            <a:r>
              <a:rPr lang="en-US" altLang="ja-JP" dirty="0"/>
              <a:t>15J23C</a:t>
            </a:r>
          </a:p>
          <a:p>
            <a:pPr marL="0" indent="0">
              <a:buNone/>
            </a:pPr>
            <a:r>
              <a:rPr lang="ja-JP" altLang="en-US" dirty="0"/>
              <a:t>数　　量　：（</a:t>
            </a:r>
            <a:r>
              <a:rPr lang="en-US" altLang="ja-JP" dirty="0"/>
              <a:t>1</a:t>
            </a:r>
            <a:r>
              <a:rPr lang="ja-JP" altLang="en-US" dirty="0"/>
              <a:t>）ロット</a:t>
            </a:r>
            <a:r>
              <a:rPr lang="en-US" altLang="ja-JP" dirty="0"/>
              <a:t>15I24C : 17420</a:t>
            </a:r>
            <a:r>
              <a:rPr lang="ja-JP" altLang="en-US" dirty="0"/>
              <a:t>袋</a:t>
            </a:r>
          </a:p>
          <a:p>
            <a:pPr marL="0" indent="0">
              <a:buNone/>
            </a:pPr>
            <a:r>
              <a:rPr lang="ja-JP" altLang="en-US" dirty="0"/>
              <a:t>　　　　　　　　 ロット</a:t>
            </a:r>
            <a:r>
              <a:rPr lang="en-US" altLang="ja-JP" dirty="0"/>
              <a:t>15J23C : 22080</a:t>
            </a:r>
            <a:r>
              <a:rPr lang="ja-JP" altLang="en-US" dirty="0"/>
              <a:t>袋</a:t>
            </a:r>
          </a:p>
          <a:p>
            <a:pPr marL="0" indent="0">
              <a:buNone/>
            </a:pPr>
            <a:r>
              <a:rPr lang="ja-JP" altLang="en-US" dirty="0"/>
              <a:t>　　　　　　（</a:t>
            </a:r>
            <a:r>
              <a:rPr lang="en-US" altLang="ja-JP" dirty="0"/>
              <a:t>2</a:t>
            </a:r>
            <a:r>
              <a:rPr lang="ja-JP" altLang="en-US" dirty="0"/>
              <a:t>）上記（</a:t>
            </a:r>
            <a:r>
              <a:rPr lang="en-US" altLang="ja-JP" dirty="0"/>
              <a:t>1</a:t>
            </a:r>
            <a:r>
              <a:rPr lang="ja-JP" altLang="en-US" dirty="0"/>
              <a:t>）の数量に含まれる</a:t>
            </a:r>
          </a:p>
          <a:p>
            <a:pPr marL="0" indent="0">
              <a:buNone/>
            </a:pPr>
            <a:r>
              <a:rPr lang="ja-JP" altLang="en-US" dirty="0"/>
              <a:t>出荷時期　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en-US" altLang="ja-JP" dirty="0"/>
              <a:t>1</a:t>
            </a:r>
            <a:r>
              <a:rPr lang="ja-JP" altLang="en-US" dirty="0"/>
              <a:t>）平成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01</a:t>
            </a:r>
            <a:r>
              <a:rPr lang="ja-JP" altLang="en-US" dirty="0"/>
              <a:t>月</a:t>
            </a:r>
            <a:r>
              <a:rPr lang="en-US" altLang="ja-JP" dirty="0"/>
              <a:t>05</a:t>
            </a:r>
            <a:r>
              <a:rPr lang="ja-JP" altLang="en-US" dirty="0"/>
              <a:t>日、平成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04</a:t>
            </a:r>
            <a:r>
              <a:rPr lang="ja-JP" altLang="en-US" dirty="0"/>
              <a:t>日～平成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02</a:t>
            </a:r>
            <a:r>
              <a:rPr lang="ja-JP" altLang="en-US" dirty="0"/>
              <a:t>月</a:t>
            </a:r>
            <a:r>
              <a:rPr lang="en-US" altLang="ja-JP" dirty="0"/>
              <a:t>02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en-US" altLang="ja-JP" dirty="0"/>
              <a:t>2</a:t>
            </a:r>
            <a:r>
              <a:rPr lang="ja-JP" altLang="en-US" dirty="0"/>
              <a:t>）平成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11</a:t>
            </a:r>
            <a:r>
              <a:rPr lang="ja-JP" altLang="en-US" dirty="0"/>
              <a:t>日～平成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01</a:t>
            </a:r>
            <a:r>
              <a:rPr lang="ja-JP" altLang="en-US" dirty="0"/>
              <a:t>月</a:t>
            </a:r>
            <a:r>
              <a:rPr lang="en-US" altLang="ja-JP" dirty="0"/>
              <a:t>05</a:t>
            </a:r>
            <a:r>
              <a:rPr lang="ja-JP" altLang="en-US" dirty="0"/>
              <a:t>日、平成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04</a:t>
            </a:r>
            <a:r>
              <a:rPr lang="ja-JP" altLang="en-US" dirty="0"/>
              <a:t>日～平成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02</a:t>
            </a:r>
            <a:r>
              <a:rPr lang="ja-JP" altLang="en-US" dirty="0"/>
              <a:t>月</a:t>
            </a:r>
            <a:r>
              <a:rPr lang="en-US" altLang="ja-JP" dirty="0"/>
              <a:t>02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8601"/>
            <a:ext cx="12192000" cy="506186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/>
              <a:t>： </a:t>
            </a:r>
            <a:r>
              <a:rPr lang="en-US" altLang="ja-JP" sz="3600" dirty="0"/>
              <a:t>(1)</a:t>
            </a:r>
            <a:r>
              <a:rPr lang="ja-JP" altLang="en-US" sz="3600" dirty="0"/>
              <a:t>リプラス３号輸液　</a:t>
            </a:r>
            <a:r>
              <a:rPr lang="en-US" altLang="ja-JP" sz="3600" dirty="0" smtClean="0"/>
              <a:t>200mLFC</a:t>
            </a:r>
            <a:br>
              <a:rPr lang="en-US" altLang="ja-JP" sz="3600" dirty="0" smtClean="0"/>
            </a:br>
            <a:r>
              <a:rPr lang="ja-JP" altLang="en-US" sz="3600" dirty="0"/>
              <a:t>　</a:t>
            </a:r>
            <a:r>
              <a:rPr lang="ja-JP" altLang="en-US" sz="3600" dirty="0" smtClean="0"/>
              <a:t>　　　　 </a:t>
            </a:r>
            <a:r>
              <a:rPr lang="en-US" altLang="ja-JP" sz="3600" dirty="0"/>
              <a:t>(2)</a:t>
            </a:r>
            <a:r>
              <a:rPr lang="ja-JP" altLang="en-US" sz="3600" dirty="0"/>
              <a:t>ラクトリンゲルＭ注「フソー」 </a:t>
            </a:r>
            <a:r>
              <a:rPr lang="en-US" altLang="ja-JP" sz="3600" dirty="0" smtClean="0"/>
              <a:t>200mLFC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</a:t>
            </a:r>
            <a:r>
              <a:rPr lang="ja-JP" altLang="en-US" sz="3600" dirty="0" smtClean="0">
                <a:solidFill>
                  <a:srgbClr val="C00000"/>
                </a:solidFill>
              </a:rPr>
              <a:t>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84881"/>
            <a:ext cx="12191999" cy="5773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ja-JP" altLang="en-US" dirty="0" smtClean="0"/>
              <a:t>２月</a:t>
            </a:r>
            <a:r>
              <a:rPr lang="en-US" altLang="ja-JP" dirty="0" smtClean="0"/>
              <a:t>18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当該製品の販売包装単位（</a:t>
            </a:r>
            <a:r>
              <a:rPr lang="en-US" altLang="ja-JP" dirty="0"/>
              <a:t>20</a:t>
            </a:r>
            <a:r>
              <a:rPr lang="ja-JP" altLang="en-US" dirty="0"/>
              <a:t>袋入り）にマルトース加乳酸リンゲル液　ラクトリンゲル</a:t>
            </a:r>
            <a:r>
              <a:rPr lang="ja-JP" altLang="en-US" dirty="0" smtClean="0"/>
              <a:t>Ｍ注「フソー」が１袋入っていたとの指摘を医療機関から受けました。調査の結果、ラクトリンゲルＭ注「フソー」と表示された容器にリプラス３号輸液が充填されていることが判明したため、該当ロットを自主回収することといたしました。</a:t>
            </a:r>
            <a:endParaRPr lang="ja-JP" altLang="en-US" dirty="0" smtClean="0"/>
          </a:p>
          <a:p>
            <a:pPr marL="0" indent="0">
              <a:buNone/>
            </a:pPr>
            <a:r>
              <a:rPr lang="ja-JP" altLang="en-US" b="1" dirty="0" smtClean="0">
                <a:solidFill>
                  <a:srgbClr val="002060"/>
                </a:solidFill>
              </a:rPr>
              <a:t>危惧</a:t>
            </a:r>
            <a:r>
              <a:rPr lang="ja-JP" altLang="en-US" b="1" dirty="0">
                <a:solidFill>
                  <a:srgbClr val="002060"/>
                </a:solidFill>
              </a:rPr>
              <a:t>される具体的な健康被害</a:t>
            </a:r>
            <a:endParaRPr lang="en-US" altLang="ja-JP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sz="2600" dirty="0"/>
              <a:t>当該製品（本来はリプラス３号輸液と表示すべきところをラクトリンゲルＭ注「フソー</a:t>
            </a:r>
            <a:r>
              <a:rPr lang="ja-JP" altLang="en-US" sz="2600" dirty="0" smtClean="0"/>
              <a:t>」と異なる表示を行ってしまった製品）をラクトリンゲルＭ注「フソー」と認識して、誤って患者</a:t>
            </a:r>
            <a:r>
              <a:rPr lang="ja-JP" altLang="en-US" sz="2600" dirty="0"/>
              <a:t>に投与された場合、高カリウム</a:t>
            </a:r>
            <a:r>
              <a:rPr lang="ja-JP" altLang="en-US" sz="2600" dirty="0" smtClean="0"/>
              <a:t>血症</a:t>
            </a:r>
            <a:r>
              <a:rPr lang="ja-JP" altLang="en-US" sz="2600" dirty="0"/>
              <a:t>、乏尿、アジソン病、重症熱傷、高窒素血症</a:t>
            </a:r>
            <a:r>
              <a:rPr lang="ja-JP" altLang="en-US" sz="2600" dirty="0" smtClean="0"/>
              <a:t>、糖尿病</a:t>
            </a:r>
            <a:r>
              <a:rPr lang="ja-JP" altLang="en-US" sz="2600" dirty="0"/>
              <a:t>患者の高血糖の症状が悪化するおそれがあります</a:t>
            </a:r>
            <a:r>
              <a:rPr lang="ja-JP" altLang="en-US" sz="2600" dirty="0" smtClean="0"/>
              <a:t>。当該</a:t>
            </a:r>
            <a:r>
              <a:rPr lang="ja-JP" altLang="en-US" sz="2600" dirty="0"/>
              <a:t>製品を使用して</a:t>
            </a:r>
            <a:r>
              <a:rPr lang="ja-JP" altLang="en-US" sz="2600" dirty="0" smtClean="0"/>
              <a:t>いた</a:t>
            </a:r>
            <a:r>
              <a:rPr lang="ja-JP" altLang="en-US" sz="2600" dirty="0"/>
              <a:t>方で、このような症状が現れた場合は、速やかに医師に相談することが望ましい</a:t>
            </a:r>
            <a:r>
              <a:rPr lang="ja-JP" altLang="en-US" sz="2600" dirty="0" smtClean="0"/>
              <a:t>と考えます。また</a:t>
            </a:r>
            <a:r>
              <a:rPr lang="ja-JP" altLang="en-US" sz="2600" dirty="0"/>
              <a:t>、当該製品を使用した時に上記の症状が現れたことのある方は、注意</a:t>
            </a:r>
            <a:r>
              <a:rPr lang="ja-JP" altLang="en-US" sz="2600" dirty="0" smtClean="0"/>
              <a:t>してください。なお、現在までに、健康被害の報告はございません。</a:t>
            </a:r>
            <a:endParaRPr lang="ja-JP" altLang="en-US" sz="2600" dirty="0" smtClean="0"/>
          </a:p>
          <a:p>
            <a:pPr marL="0" indent="0">
              <a:buNone/>
            </a:pPr>
            <a:r>
              <a:rPr lang="ja-JP" altLang="en-US" sz="3000" dirty="0" smtClean="0"/>
              <a:t>⇒</a:t>
            </a:r>
            <a:r>
              <a:rPr lang="ja-JP" altLang="en-US" sz="3000" dirty="0" smtClean="0"/>
              <a:t>血液製剤以外でクラス</a:t>
            </a:r>
            <a:r>
              <a:rPr lang="en-US" altLang="ja-JP" sz="3000" dirty="0" smtClean="0"/>
              <a:t>Ⅰ</a:t>
            </a:r>
            <a:r>
              <a:rPr lang="ja-JP" altLang="en-US" sz="3000" dirty="0" smtClean="0"/>
              <a:t>は珍しい</a:t>
            </a:r>
            <a:r>
              <a:rPr lang="ja-JP" altLang="en-US" sz="3000" dirty="0" smtClean="0"/>
              <a:t>。表示ミスは健康被害が生じる可能性があるため、品質保証では一番注意しないといけない。</a:t>
            </a:r>
            <a:endParaRPr lang="en-US" altLang="ja-JP" sz="3000" dirty="0" smtClean="0"/>
          </a:p>
          <a:p>
            <a:pPr marL="0" indent="0">
              <a:buNone/>
            </a:pPr>
            <a:endParaRPr lang="ja-JP" altLang="en-US" sz="3200" dirty="0"/>
          </a:p>
          <a:p>
            <a:pPr marL="0" indent="0">
              <a:buNone/>
            </a:pP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19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 (1)リプラス３号輸液　200mLFC (2)ラクトリンゲルＭ注「フソー」 200mLFC 　　 製品回収</vt:lpstr>
      <vt:lpstr>販売名： (1)リプラス３号輸液　200mLFC 　　　　　 (2)ラクトリンゲルＭ注「フソー」 200mLFC製品回収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54</cp:revision>
  <dcterms:created xsi:type="dcterms:W3CDTF">2015-03-05T03:29:01Z</dcterms:created>
  <dcterms:modified xsi:type="dcterms:W3CDTF">2016-02-26T17:41:02Z</dcterms:modified>
</cp:coreProperties>
</file>