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9" d="100"/>
          <a:sy n="59" d="100"/>
        </p:scale>
        <p:origin x="77"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2022/9/27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1018903"/>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ワイドコールクリーム２０％（旧製品名）</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尿素クリーム２０％「日医工」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18903"/>
            <a:ext cx="12192000" cy="5839101"/>
          </a:xfrm>
        </p:spPr>
        <p:txBody>
          <a:bodyPr>
            <a:noAutofit/>
          </a:bodyPr>
          <a:lstStyle/>
          <a:p>
            <a:pPr marL="0" indent="0">
              <a:buNone/>
            </a:pPr>
            <a:r>
              <a:rPr lang="ja-JP" altLang="en-US" sz="2600" dirty="0"/>
              <a:t>対象ロット　　数量及　　　　　　出荷時期</a:t>
            </a:r>
            <a:endParaRPr lang="ja-JP" altLang="en-US" sz="1600" dirty="0"/>
          </a:p>
          <a:p>
            <a:pPr marL="0" indent="0">
              <a:buNone/>
            </a:pPr>
            <a:r>
              <a:rPr lang="ja-JP" altLang="en-US" sz="2400" dirty="0"/>
              <a:t>多数　　</a:t>
            </a:r>
            <a:r>
              <a:rPr lang="en-US" altLang="ja-JP" sz="2400" dirty="0"/>
              <a:t>2017</a:t>
            </a:r>
            <a:r>
              <a:rPr lang="ja-JP" altLang="en-US" sz="2400" dirty="0"/>
              <a:t>年</a:t>
            </a:r>
            <a:r>
              <a:rPr lang="en-US" altLang="ja-JP" sz="2400" dirty="0"/>
              <a:t>12</a:t>
            </a:r>
            <a:r>
              <a:rPr lang="ja-JP" altLang="en-US" sz="2400" dirty="0"/>
              <a:t>月</a:t>
            </a:r>
            <a:r>
              <a:rPr lang="en-US" altLang="ja-JP" sz="2400" dirty="0"/>
              <a:t>18</a:t>
            </a:r>
            <a:r>
              <a:rPr lang="ja-JP" altLang="en-US" sz="2400" dirty="0"/>
              <a:t>日～</a:t>
            </a:r>
            <a:r>
              <a:rPr lang="en-US" altLang="ja-JP" sz="2400" dirty="0"/>
              <a:t>2022</a:t>
            </a:r>
            <a:r>
              <a:rPr lang="ja-JP" altLang="en-US" sz="2400" dirty="0"/>
              <a:t>年</a:t>
            </a:r>
            <a:r>
              <a:rPr lang="en-US" altLang="ja-JP" sz="2400" dirty="0"/>
              <a:t>6</a:t>
            </a:r>
            <a:r>
              <a:rPr lang="ja-JP" altLang="en-US" sz="2400" dirty="0"/>
              <a:t>月</a:t>
            </a:r>
            <a:r>
              <a:rPr lang="en-US" altLang="ja-JP" sz="2400" dirty="0"/>
              <a:t>20</a:t>
            </a:r>
            <a:r>
              <a:rPr lang="ja-JP" altLang="en-US" sz="2400" dirty="0"/>
              <a:t>日（欠品回避するため回収を少し待ったようです）</a:t>
            </a:r>
          </a:p>
          <a:p>
            <a:pPr marL="0" indent="0">
              <a:buNone/>
            </a:pPr>
            <a:r>
              <a:rPr lang="ja-JP" altLang="en-US" dirty="0">
                <a:solidFill>
                  <a:schemeClr val="accent5">
                    <a:lumMod val="75000"/>
                  </a:schemeClr>
                </a:solidFill>
              </a:rPr>
              <a:t>回収理由　</a:t>
            </a:r>
            <a:r>
              <a:rPr lang="en-US" altLang="ja-JP" dirty="0"/>
              <a:t>2022/9/27</a:t>
            </a:r>
          </a:p>
          <a:p>
            <a:pPr marL="0" indent="0">
              <a:buNone/>
            </a:pPr>
            <a:r>
              <a:rPr lang="ja-JP" altLang="en-US" dirty="0">
                <a:solidFill>
                  <a:schemeClr val="accent5">
                    <a:lumMod val="75000"/>
                  </a:schemeClr>
                </a:solidFill>
              </a:rPr>
              <a:t>平成</a:t>
            </a:r>
            <a:r>
              <a:rPr lang="en-US" altLang="ja-JP" dirty="0">
                <a:solidFill>
                  <a:schemeClr val="accent5">
                    <a:lumMod val="75000"/>
                  </a:schemeClr>
                </a:solidFill>
              </a:rPr>
              <a:t>28</a:t>
            </a:r>
            <a:r>
              <a:rPr lang="ja-JP" altLang="en-US" dirty="0">
                <a:solidFill>
                  <a:schemeClr val="accent5">
                    <a:lumMod val="75000"/>
                  </a:schemeClr>
                </a:solidFill>
              </a:rPr>
              <a:t>年</a:t>
            </a:r>
            <a:r>
              <a:rPr lang="en-US" altLang="ja-JP" dirty="0">
                <a:solidFill>
                  <a:schemeClr val="accent5">
                    <a:lumMod val="75000"/>
                  </a:schemeClr>
                </a:solidFill>
              </a:rPr>
              <a:t>5</a:t>
            </a:r>
            <a:r>
              <a:rPr lang="ja-JP" altLang="en-US" dirty="0">
                <a:solidFill>
                  <a:schemeClr val="accent5">
                    <a:lumMod val="75000"/>
                  </a:schemeClr>
                </a:solidFill>
              </a:rPr>
              <a:t>月</a:t>
            </a:r>
            <a:r>
              <a:rPr lang="en-US" altLang="ja-JP" dirty="0">
                <a:solidFill>
                  <a:schemeClr val="accent5">
                    <a:lumMod val="75000"/>
                  </a:schemeClr>
                </a:solidFill>
              </a:rPr>
              <a:t>30</a:t>
            </a:r>
            <a:r>
              <a:rPr lang="ja-JP" altLang="en-US" dirty="0">
                <a:solidFill>
                  <a:schemeClr val="accent5">
                    <a:lumMod val="75000"/>
                  </a:schemeClr>
                </a:solidFill>
              </a:rPr>
              <a:t>日付け軽微変更届において添加物</a:t>
            </a:r>
            <a:r>
              <a:rPr lang="en-US" altLang="ja-JP" dirty="0">
                <a:solidFill>
                  <a:schemeClr val="accent5">
                    <a:lumMod val="75000"/>
                  </a:schemeClr>
                </a:solidFill>
              </a:rPr>
              <a:t>1</a:t>
            </a:r>
            <a:r>
              <a:rPr lang="ja-JP" altLang="en-US" dirty="0">
                <a:solidFill>
                  <a:schemeClr val="accent5">
                    <a:lumMod val="75000"/>
                  </a:schemeClr>
                </a:solidFill>
              </a:rPr>
              <a:t>成分（セタノール）の分量を変更しましたが、当該変更は、承認事項一部変更申請の対応が必要な事項であることが判明しました。現在の市場流通品において、添加物の分量が承認事項と相違があるため、市場にある使用期限内の全てのロットを自主回収することと致しました。</a:t>
            </a:r>
            <a:endParaRPr lang="en-US" altLang="ja-JP" dirty="0">
              <a:solidFill>
                <a:schemeClr val="accent5">
                  <a:lumMod val="75000"/>
                </a:schemeClr>
              </a:solidFill>
            </a:endParaRPr>
          </a:p>
          <a:p>
            <a:pPr marL="0" indent="0">
              <a:buNone/>
            </a:pPr>
            <a:r>
              <a:rPr lang="ja-JP" altLang="en-US" dirty="0">
                <a:solidFill>
                  <a:srgbClr val="0E16B2"/>
                </a:solidFill>
              </a:rPr>
              <a:t>危惧される具体的な健康被害</a:t>
            </a:r>
          </a:p>
          <a:p>
            <a:pPr marL="0" indent="0">
              <a:buNone/>
            </a:pPr>
            <a:r>
              <a:rPr lang="ja-JP" altLang="en-US" dirty="0">
                <a:solidFill>
                  <a:srgbClr val="0E16B2"/>
                </a:solidFill>
              </a:rPr>
              <a:t>当該製品に使用したセタノールの分量は、承認事項との相違はわずかであり、製品の試験項目は承認書に準じた手順で実施し、規格に適合しております・・・</a:t>
            </a:r>
          </a:p>
          <a:p>
            <a:pPr marL="0" indent="0">
              <a:buNone/>
            </a:pPr>
            <a:r>
              <a:rPr lang="ja-JP" altLang="en-US" dirty="0">
                <a:solidFill>
                  <a:srgbClr val="0E16B2"/>
                </a:solidFill>
              </a:rPr>
              <a:t>えております。</a:t>
            </a:r>
            <a:endParaRPr lang="en-US" altLang="ja-JP" dirty="0">
              <a:solidFill>
                <a:srgbClr val="0E16B2"/>
              </a:solidFill>
            </a:endParaRPr>
          </a:p>
          <a:p>
            <a:pPr marL="0" indent="0">
              <a:buNone/>
            </a:pPr>
            <a:r>
              <a:rPr lang="ja-JP" altLang="en-US" dirty="0">
                <a:solidFill>
                  <a:srgbClr val="0E16B2"/>
                </a:solidFill>
              </a:rPr>
              <a:t>⇒</a:t>
            </a:r>
            <a:r>
              <a:rPr lang="ja-JP" altLang="en-US" dirty="0">
                <a:solidFill>
                  <a:srgbClr val="C00000"/>
                </a:solidFill>
              </a:rPr>
              <a:t>軽微変更という日本独特の制度が回収を大量生産しているようです。</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2544</TotalTime>
  <Words>208</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販売名：(1)ワイドコールクリーム２０％（旧製品名） 　　　　　 (2)尿素クリーム２０％「日医工」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239</cp:revision>
  <dcterms:created xsi:type="dcterms:W3CDTF">2015-03-05T03:29:01Z</dcterms:created>
  <dcterms:modified xsi:type="dcterms:W3CDTF">2022-09-27T10:25:03Z</dcterms:modified>
</cp:coreProperties>
</file>