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0" d="100"/>
          <a:sy n="60" d="100"/>
        </p:scale>
        <p:origin x="91" y="6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2022/9/21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721895"/>
          </a:xfrm>
        </p:spPr>
        <p:txBody>
          <a:bodyPr>
            <a:noAutofit/>
          </a:bodyPr>
          <a:lstStyle/>
          <a:p>
            <a:r>
              <a:rPr lang="ja-JP" altLang="en-US" sz="3200" dirty="0">
                <a:sym typeface="Wingdings" panose="05000000000000000000" pitchFamily="2" charset="2"/>
              </a:rPr>
              <a:t>販売名：サンディミュン内用液</a:t>
            </a:r>
            <a:r>
              <a:rPr lang="en-US" altLang="ja-JP" sz="3200" dirty="0">
                <a:sym typeface="Wingdings" panose="05000000000000000000" pitchFamily="2" charset="2"/>
              </a:rPr>
              <a:t>10</a:t>
            </a:r>
            <a:r>
              <a:rPr lang="ja-JP" altLang="en-US"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89547"/>
            <a:ext cx="12192000" cy="6268457"/>
          </a:xfrm>
        </p:spPr>
        <p:txBody>
          <a:bodyPr>
            <a:noAutofit/>
          </a:bodyPr>
          <a:lstStyle/>
          <a:p>
            <a:pPr marL="0" indent="0">
              <a:buNone/>
            </a:pPr>
            <a:r>
              <a:rPr lang="ja-JP" altLang="en-US" sz="2600" dirty="0"/>
              <a:t>対象ロット　　数量及　　　　　　出荷時期</a:t>
            </a:r>
            <a:endParaRPr lang="ja-JP" altLang="en-US" sz="1600" dirty="0"/>
          </a:p>
          <a:p>
            <a:pPr marL="0" indent="0">
              <a:buNone/>
            </a:pPr>
            <a:r>
              <a:rPr lang="en-US" altLang="ja-JP" sz="2400" dirty="0"/>
              <a:t>P0028</a:t>
            </a:r>
            <a:r>
              <a:rPr lang="ja-JP" altLang="en-US" sz="2400" dirty="0"/>
              <a:t>　　　　　　</a:t>
            </a:r>
            <a:r>
              <a:rPr lang="en-US" altLang="ja-JP" sz="2400" dirty="0"/>
              <a:t>171</a:t>
            </a:r>
            <a:r>
              <a:rPr lang="ja-JP" altLang="en-US" sz="2400" dirty="0"/>
              <a:t>　　　　　　　　</a:t>
            </a:r>
            <a:r>
              <a:rPr lang="en-US" altLang="ja-JP" sz="2400" dirty="0"/>
              <a:t>2022</a:t>
            </a:r>
            <a:r>
              <a:rPr lang="ja-JP" altLang="en-US" sz="2400" dirty="0"/>
              <a:t>年</a:t>
            </a:r>
            <a:r>
              <a:rPr lang="en-US" altLang="ja-JP" sz="2400" dirty="0"/>
              <a:t>03</a:t>
            </a:r>
            <a:r>
              <a:rPr lang="ja-JP" altLang="en-US" sz="2400" dirty="0"/>
              <a:t>月</a:t>
            </a:r>
            <a:r>
              <a:rPr lang="en-US" altLang="ja-JP" sz="2400" dirty="0"/>
              <a:t>10</a:t>
            </a:r>
            <a:r>
              <a:rPr lang="ja-JP" altLang="en-US" sz="2400" dirty="0"/>
              <a:t>日　　</a:t>
            </a:r>
          </a:p>
          <a:p>
            <a:pPr marL="0" indent="0">
              <a:buNone/>
            </a:pPr>
            <a:r>
              <a:rPr lang="ja-JP" altLang="en-US" dirty="0">
                <a:solidFill>
                  <a:schemeClr val="accent5">
                    <a:lumMod val="75000"/>
                  </a:schemeClr>
                </a:solidFill>
              </a:rPr>
              <a:t>回収理由　</a:t>
            </a:r>
            <a:r>
              <a:rPr lang="en-US" altLang="ja-JP" dirty="0"/>
              <a:t>2022/9/9</a:t>
            </a:r>
          </a:p>
          <a:p>
            <a:pPr marL="0" indent="0">
              <a:buNone/>
            </a:pPr>
            <a:r>
              <a:rPr lang="ja-JP" altLang="en-US" dirty="0">
                <a:solidFill>
                  <a:schemeClr val="accent5">
                    <a:lumMod val="75000"/>
                  </a:schemeClr>
                </a:solidFill>
              </a:rPr>
              <a:t>回収対象の製品ロットについて、ガラス瓶容器内に通常とは異なる結晶様物質が確認されました。　当該結晶様物質は分析の結果、有効成分が結晶化したものであることが判明しております。　有効成分の想定外な結晶化により有効成分の均一性が保てず、１回の投与に必要な有効成分の量が下回るもしくは上回る可能性が否定しきれないことから、問題が判明した該当ロットに対し自主回収することと致しました。</a:t>
            </a:r>
            <a:endParaRPr lang="en-US" altLang="ja-JP" dirty="0">
              <a:solidFill>
                <a:schemeClr val="accent5">
                  <a:lumMod val="75000"/>
                </a:schemeClr>
              </a:solidFill>
            </a:endParaRPr>
          </a:p>
          <a:p>
            <a:pPr marL="0" indent="0">
              <a:buNone/>
            </a:pPr>
            <a:r>
              <a:rPr lang="ja-JP" altLang="en-US" dirty="0">
                <a:solidFill>
                  <a:srgbClr val="0E16B2"/>
                </a:solidFill>
              </a:rPr>
              <a:t>⇒</a:t>
            </a:r>
            <a:endParaRPr lang="en-US" altLang="ja-JP" dirty="0">
              <a:solidFill>
                <a:srgbClr val="0E16B2"/>
              </a:solidFill>
            </a:endParaRPr>
          </a:p>
          <a:p>
            <a:pPr marL="0" indent="0">
              <a:buNone/>
            </a:pPr>
            <a:r>
              <a:rPr lang="ja-JP" altLang="en-US" dirty="0">
                <a:solidFill>
                  <a:srgbClr val="C00000"/>
                </a:solidFill>
              </a:rPr>
              <a:t>どうしてこのロットだけに起きたのでしょうか？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45719"/>
          </a:xfrm>
        </p:spPr>
        <p:txBody>
          <a:bodyPr>
            <a:noAutofit/>
          </a:bodyPr>
          <a:lstStyle/>
          <a:p>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45719"/>
            <a:ext cx="12192000" cy="6812285"/>
          </a:xfrm>
        </p:spPr>
        <p:txBody>
          <a:bodyPr>
            <a:noAutofit/>
          </a:bodyPr>
          <a:lstStyle/>
          <a:p>
            <a:pPr marL="0" indent="0">
              <a:buNone/>
            </a:pPr>
            <a:r>
              <a:rPr lang="ja-JP" altLang="en-US" sz="2200" dirty="0">
                <a:solidFill>
                  <a:srgbClr val="0E16B2"/>
                </a:solidFill>
              </a:rPr>
              <a:t>問題の概要</a:t>
            </a:r>
          </a:p>
          <a:p>
            <a:pPr marL="0" indent="0">
              <a:buNone/>
            </a:pPr>
            <a:r>
              <a:rPr lang="en-US" altLang="ja-JP" sz="2400" dirty="0">
                <a:solidFill>
                  <a:srgbClr val="8F3785"/>
                </a:solidFill>
              </a:rPr>
              <a:t>Novartis Pharmaceuticals UK</a:t>
            </a:r>
            <a:r>
              <a:rPr lang="ja-JP" altLang="en-US" sz="2400" dirty="0">
                <a:solidFill>
                  <a:srgbClr val="8F3785"/>
                </a:solidFill>
              </a:rPr>
              <a:t>は、溶液中に結晶が存在するため、上記のバッチを回収しています。この結晶は活性物質（シクロスポリン）であることが確認されています。結晶の存在は、上記の英国バッチと同じマスターバッチを共有する他国で販売されているいくつかの完成品パックで確認されています。従って、この英国バッチは予防的措置として回収します。ノバルティスファーマシューティカルズ</a:t>
            </a:r>
            <a:r>
              <a:rPr lang="en-US" altLang="ja-JP" sz="2400" dirty="0">
                <a:solidFill>
                  <a:srgbClr val="8F3785"/>
                </a:solidFill>
              </a:rPr>
              <a:t>UK</a:t>
            </a:r>
            <a:r>
              <a:rPr lang="ja-JP" altLang="en-US" sz="2400" dirty="0">
                <a:solidFill>
                  <a:srgbClr val="8F3785"/>
                </a:solidFill>
              </a:rPr>
              <a:t>は、この製品の他のバッチに影響がないことを確認しています。</a:t>
            </a:r>
          </a:p>
          <a:p>
            <a:pPr marL="0" indent="0">
              <a:buNone/>
            </a:pPr>
            <a:endParaRPr lang="ja-JP" altLang="en-US" sz="600" dirty="0">
              <a:solidFill>
                <a:srgbClr val="8F3785"/>
              </a:solidFill>
            </a:endParaRPr>
          </a:p>
          <a:p>
            <a:pPr marL="0" indent="0">
              <a:buNone/>
            </a:pPr>
            <a:r>
              <a:rPr lang="ja-JP" altLang="en-US" sz="2200" dirty="0">
                <a:solidFill>
                  <a:srgbClr val="0E16B2"/>
                </a:solidFill>
              </a:rPr>
              <a:t>医療関係者への助言</a:t>
            </a:r>
          </a:p>
          <a:p>
            <a:pPr marL="0" indent="0">
              <a:buNone/>
            </a:pPr>
            <a:r>
              <a:rPr lang="ja-JP" altLang="en-US" sz="2200" dirty="0">
                <a:solidFill>
                  <a:srgbClr val="8F3785"/>
                </a:solidFill>
              </a:rPr>
              <a:t>上記のバッチの供給を直ちに停止してください。残りの在庫をすべて隔離し、供給元の承認されたプロセスを用いて供給元に返却してください。</a:t>
            </a:r>
          </a:p>
          <a:p>
            <a:pPr marL="0" indent="0">
              <a:buNone/>
            </a:pPr>
            <a:endParaRPr lang="ja-JP" altLang="en-US" sz="600" dirty="0">
              <a:solidFill>
                <a:srgbClr val="8F3785"/>
              </a:solidFill>
            </a:endParaRPr>
          </a:p>
          <a:p>
            <a:pPr marL="0" indent="0">
              <a:buNone/>
            </a:pPr>
            <a:r>
              <a:rPr lang="ja-JP" altLang="en-US" sz="2200" dirty="0">
                <a:solidFill>
                  <a:srgbClr val="0E16B2"/>
                </a:solidFill>
              </a:rPr>
              <a:t>患者へのアドバイス</a:t>
            </a:r>
          </a:p>
          <a:p>
            <a:pPr marL="0" indent="0">
              <a:buNone/>
            </a:pPr>
            <a:r>
              <a:rPr lang="ja-JP" altLang="en-US" sz="2200" dirty="0">
                <a:solidFill>
                  <a:srgbClr val="8F3785"/>
                </a:solidFill>
              </a:rPr>
              <a:t>治療を中止すると、移植された臓器が拒絶されるリスクが高まる可能性があるため、患者さんは医師や他の医療専門家に相談せずにサンディミュン経口液の服用を中止しないでください。</a:t>
            </a:r>
          </a:p>
          <a:p>
            <a:pPr marL="0" indent="0">
              <a:buNone/>
            </a:pPr>
            <a:r>
              <a:rPr lang="ja-JP" altLang="en-US" sz="2200" dirty="0">
                <a:solidFill>
                  <a:srgbClr val="8F3785"/>
                </a:solidFill>
              </a:rPr>
              <a:t>英国における販売許可者は、上記の問題に関連する製品苦情や副作用を受け取っていません。しかしながら、このロットの医薬品を服用中に気分が悪くなった場合は、緊急に医師の診察を受けてください。また、副作用の報告は、</a:t>
            </a:r>
            <a:r>
              <a:rPr lang="en-US" altLang="ja-JP" sz="2200" dirty="0">
                <a:solidFill>
                  <a:srgbClr val="8F3785"/>
                </a:solidFill>
              </a:rPr>
              <a:t>MHRA</a:t>
            </a:r>
            <a:r>
              <a:rPr lang="ja-JP" altLang="en-US" sz="2200" dirty="0">
                <a:solidFill>
                  <a:srgbClr val="8F3785"/>
                </a:solidFill>
              </a:rPr>
              <a:t>のイエローカード制度を通じて行ってください。</a:t>
            </a:r>
          </a:p>
          <a:p>
            <a:pPr marL="0" indent="0">
              <a:buNone/>
            </a:pPr>
            <a:r>
              <a:rPr lang="ja-JP" altLang="en-US" sz="2200" dirty="0">
                <a:solidFill>
                  <a:srgbClr val="8F3785"/>
                </a:solidFill>
              </a:rPr>
              <a:t>サンディミュン内用液について質問がある場合、あるいは内用液に結晶化した粒子が観察された場合は、薬剤師、移植チーム、その他の医療専門家に相談し、アドバイスをもらってください。</a:t>
            </a:r>
          </a:p>
        </p:txBody>
      </p:sp>
    </p:spTree>
    <p:extLst>
      <p:ext uri="{BB962C8B-B14F-4D97-AF65-F5344CB8AC3E}">
        <p14:creationId xmlns:p14="http://schemas.microsoft.com/office/powerpoint/2010/main" val="25795872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2537</TotalTime>
  <Words>427</Words>
  <Application>Microsoft Office PowerPoint</Application>
  <PresentationFormat>ワイド画面</PresentationFormat>
  <Paragraphs>17</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販売名：サンディミュン内用液10％　　　　　　　製品回収</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238</cp:revision>
  <dcterms:created xsi:type="dcterms:W3CDTF">2015-03-05T03:29:01Z</dcterms:created>
  <dcterms:modified xsi:type="dcterms:W3CDTF">2022-09-20T23:59:45Z</dcterms:modified>
</cp:coreProperties>
</file>