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5" d="100"/>
          <a:sy n="55" d="100"/>
        </p:scale>
        <p:origin x="53"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2022/9/5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2022/9/5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2022/9/5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2022/9/5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721895"/>
          </a:xfrm>
        </p:spPr>
        <p:txBody>
          <a:bodyPr>
            <a:noAutofit/>
          </a:bodyPr>
          <a:lstStyle/>
          <a:p>
            <a:r>
              <a:rPr lang="ja-JP" altLang="en-US" sz="3200" dirty="0">
                <a:sym typeface="Wingdings" panose="05000000000000000000" pitchFamily="2" charset="2"/>
              </a:rPr>
              <a:t>販売名：ホーリンＶ腟用錠１ｍｇ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589547"/>
            <a:ext cx="12192000" cy="6268457"/>
          </a:xfrm>
        </p:spPr>
        <p:txBody>
          <a:bodyPr>
            <a:noAutofit/>
          </a:bodyPr>
          <a:lstStyle/>
          <a:p>
            <a:pPr marL="0" indent="0">
              <a:buNone/>
            </a:pPr>
            <a:r>
              <a:rPr lang="ja-JP" altLang="en-US" sz="2600" dirty="0"/>
              <a:t>対象ロット　　数量及　　　　　　出荷時期</a:t>
            </a:r>
            <a:endParaRPr lang="ja-JP" altLang="en-US" sz="1600" dirty="0"/>
          </a:p>
          <a:p>
            <a:pPr marL="0" indent="0">
              <a:buNone/>
            </a:pPr>
            <a:r>
              <a:rPr lang="en-US" altLang="ja-JP" sz="2400" dirty="0"/>
              <a:t>R579A</a:t>
            </a:r>
            <a:r>
              <a:rPr lang="ja-JP" altLang="en-US" sz="2400" dirty="0"/>
              <a:t>　　　　　</a:t>
            </a:r>
            <a:r>
              <a:rPr lang="en-US" altLang="ja-JP" sz="2400" dirty="0"/>
              <a:t>5,800</a:t>
            </a:r>
            <a:r>
              <a:rPr lang="ja-JP" altLang="en-US" sz="2400" dirty="0"/>
              <a:t>箱　　　</a:t>
            </a:r>
            <a:r>
              <a:rPr lang="en-US" altLang="ja-JP" sz="2400" dirty="0"/>
              <a:t>2021</a:t>
            </a:r>
            <a:r>
              <a:rPr lang="ja-JP" altLang="en-US" sz="2400" dirty="0"/>
              <a:t>年</a:t>
            </a:r>
            <a:r>
              <a:rPr lang="en-US" altLang="ja-JP" sz="2400" dirty="0"/>
              <a:t>10</a:t>
            </a:r>
            <a:r>
              <a:rPr lang="ja-JP" altLang="en-US" sz="2400" dirty="0"/>
              <a:t>月</a:t>
            </a:r>
            <a:r>
              <a:rPr lang="en-US" altLang="ja-JP" sz="2400" dirty="0"/>
              <a:t>11</a:t>
            </a:r>
            <a:r>
              <a:rPr lang="ja-JP" altLang="en-US" sz="2400" dirty="0"/>
              <a:t>日～</a:t>
            </a:r>
            <a:r>
              <a:rPr lang="en-US" altLang="ja-JP" sz="2400" dirty="0"/>
              <a:t>2021</a:t>
            </a:r>
            <a:r>
              <a:rPr lang="ja-JP" altLang="en-US" sz="2400" dirty="0"/>
              <a:t>年</a:t>
            </a:r>
            <a:r>
              <a:rPr lang="en-US" altLang="ja-JP" sz="2400" dirty="0"/>
              <a:t>12</a:t>
            </a:r>
            <a:r>
              <a:rPr lang="ja-JP" altLang="en-US" sz="2400" dirty="0"/>
              <a:t>月</a:t>
            </a:r>
            <a:r>
              <a:rPr lang="en-US" altLang="ja-JP" sz="2400" dirty="0"/>
              <a:t>22</a:t>
            </a:r>
            <a:r>
              <a:rPr lang="ja-JP" altLang="en-US" sz="2400" dirty="0"/>
              <a:t>日</a:t>
            </a:r>
          </a:p>
          <a:p>
            <a:pPr marL="0" indent="0">
              <a:buNone/>
            </a:pPr>
            <a:r>
              <a:rPr lang="ja-JP" altLang="en-US" dirty="0">
                <a:solidFill>
                  <a:schemeClr val="accent5">
                    <a:lumMod val="75000"/>
                  </a:schemeClr>
                </a:solidFill>
              </a:rPr>
              <a:t>回収理由　</a:t>
            </a:r>
            <a:r>
              <a:rPr lang="en-US" altLang="ja-JP" dirty="0"/>
              <a:t>2022/9/5</a:t>
            </a:r>
          </a:p>
          <a:p>
            <a:pPr marL="0" indent="0">
              <a:buNone/>
            </a:pPr>
            <a:r>
              <a:rPr lang="ja-JP" altLang="en-US" dirty="0">
                <a:solidFill>
                  <a:schemeClr val="accent5">
                    <a:lumMod val="75000"/>
                  </a:schemeClr>
                </a:solidFill>
              </a:rPr>
              <a:t>本製品に使用する原薬「エストリオール」の一部のロットについて、一部変更承認申請した製造所が製造販売承認される前に当該原薬を用いた製品を出荷判定したことが判明しましたので、該当する製剤ロットについて自主回収（クラス</a:t>
            </a:r>
            <a:r>
              <a:rPr lang="en-US" altLang="ja-JP" dirty="0">
                <a:solidFill>
                  <a:schemeClr val="accent5">
                    <a:lumMod val="75000"/>
                  </a:schemeClr>
                </a:solidFill>
              </a:rPr>
              <a:t>II</a:t>
            </a:r>
            <a:r>
              <a:rPr lang="ja-JP" altLang="en-US" dirty="0">
                <a:solidFill>
                  <a:schemeClr val="accent5">
                    <a:lumMod val="75000"/>
                  </a:schemeClr>
                </a:solidFill>
              </a:rPr>
              <a:t>）することといたしました。</a:t>
            </a:r>
            <a:endParaRPr lang="en-US" altLang="ja-JP" dirty="0">
              <a:solidFill>
                <a:schemeClr val="accent5">
                  <a:lumMod val="75000"/>
                </a:schemeClr>
              </a:solidFill>
            </a:endParaRPr>
          </a:p>
          <a:p>
            <a:pPr marL="0" indent="0">
              <a:buNone/>
            </a:pPr>
            <a:r>
              <a:rPr lang="ja-JP" altLang="en-US" dirty="0">
                <a:solidFill>
                  <a:srgbClr val="0E16B2"/>
                </a:solidFill>
              </a:rPr>
              <a:t>⇒</a:t>
            </a:r>
            <a:endParaRPr lang="en-US" altLang="ja-JP" dirty="0">
              <a:solidFill>
                <a:srgbClr val="0E16B2"/>
              </a:solidFill>
            </a:endParaRPr>
          </a:p>
          <a:p>
            <a:pPr marL="0" indent="0">
              <a:buNone/>
            </a:pPr>
            <a:r>
              <a:rPr lang="ja-JP" altLang="en-US" dirty="0">
                <a:solidFill>
                  <a:srgbClr val="C00000"/>
                </a:solidFill>
              </a:rPr>
              <a:t>回収対象の製品につきましては、製剤製造所における原薬の受入試験において日本薬局方「エストリオール</a:t>
            </a:r>
            <a:r>
              <a:rPr lang="ja-JP" altLang="en-US">
                <a:solidFill>
                  <a:srgbClr val="C00000"/>
                </a:solidFill>
              </a:rPr>
              <a:t>」に適合</a:t>
            </a:r>
            <a:r>
              <a:rPr lang="ja-JP" altLang="en-US" dirty="0">
                <a:solidFill>
                  <a:srgbClr val="C00000"/>
                </a:solidFill>
              </a:rPr>
              <a:t>していることを確認しており、製品出荷試験にすべて適合していることを確認していることから、重篤</a:t>
            </a:r>
            <a:r>
              <a:rPr lang="ja-JP" altLang="en-US">
                <a:solidFill>
                  <a:srgbClr val="C00000"/>
                </a:solidFill>
              </a:rPr>
              <a:t>な健康</a:t>
            </a:r>
            <a:r>
              <a:rPr lang="ja-JP" altLang="en-US" dirty="0">
                <a:solidFill>
                  <a:srgbClr val="C00000"/>
                </a:solidFill>
              </a:rPr>
              <a:t>被害を引き起こす可能性はないと考えております。</a:t>
            </a:r>
          </a:p>
          <a:p>
            <a:pPr marL="0" indent="0">
              <a:buNone/>
            </a:pPr>
            <a:r>
              <a:rPr lang="ja-JP" altLang="en-US" dirty="0">
                <a:solidFill>
                  <a:srgbClr val="C00000"/>
                </a:solidFill>
              </a:rPr>
              <a:t>なお、現在までに本件に起因する健康被害の報告は受けておりません。</a:t>
            </a:r>
            <a:endParaRPr lang="en-US" altLang="ja-JP" dirty="0">
              <a:solidFill>
                <a:srgbClr val="C00000"/>
              </a:solidFill>
            </a:endParaRPr>
          </a:p>
          <a:p>
            <a:pPr marL="0" indent="0">
              <a:buNone/>
            </a:pP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2520</TotalTime>
  <Words>174</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販売名：ホーリンＶ腟用錠１ｍｇ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236</cp:revision>
  <dcterms:created xsi:type="dcterms:W3CDTF">2015-03-05T03:29:01Z</dcterms:created>
  <dcterms:modified xsi:type="dcterms:W3CDTF">2022-09-05T10:38:37Z</dcterms:modified>
</cp:coreProperties>
</file>