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5" d="100"/>
          <a:sy n="55" d="100"/>
        </p:scale>
        <p:origin x="86"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2022/8/31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2022/8/31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2022/8/31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2022/8/31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721895"/>
          </a:xfrm>
        </p:spPr>
        <p:txBody>
          <a:bodyPr>
            <a:noAutofit/>
          </a:bodyPr>
          <a:lstStyle/>
          <a:p>
            <a:r>
              <a:rPr lang="ja-JP" altLang="en-US" sz="3200" dirty="0">
                <a:sym typeface="Wingdings" panose="05000000000000000000" pitchFamily="2" charset="2"/>
              </a:rPr>
              <a:t>販売名：メソトレキセート点滴静注液</a:t>
            </a:r>
            <a:r>
              <a:rPr lang="en-US" altLang="ja-JP" sz="3200" dirty="0">
                <a:sym typeface="Wingdings" panose="05000000000000000000" pitchFamily="2" charset="2"/>
              </a:rPr>
              <a:t>1000mg</a:t>
            </a:r>
            <a:r>
              <a:rPr lang="ja-JP" altLang="en-US" sz="3200" dirty="0">
                <a:sym typeface="Wingdings" panose="05000000000000000000" pitchFamily="2" charset="2"/>
              </a:rPr>
              <a:t>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589547"/>
            <a:ext cx="12192000" cy="6268457"/>
          </a:xfrm>
        </p:spPr>
        <p:txBody>
          <a:bodyPr>
            <a:noAutofit/>
          </a:bodyPr>
          <a:lstStyle/>
          <a:p>
            <a:pPr marL="0" indent="0">
              <a:buNone/>
            </a:pPr>
            <a:r>
              <a:rPr lang="ja-JP" altLang="en-US" sz="2600" dirty="0"/>
              <a:t>対象ロット　　数量及　　　　　　出荷時期</a:t>
            </a:r>
            <a:endParaRPr lang="ja-JP" altLang="en-US" sz="1600" dirty="0"/>
          </a:p>
          <a:p>
            <a:pPr marL="0" indent="0">
              <a:buNone/>
            </a:pPr>
            <a:r>
              <a:rPr lang="en-US" altLang="ja-JP" sz="2400" dirty="0"/>
              <a:t>12</a:t>
            </a:r>
            <a:r>
              <a:rPr lang="ja-JP" altLang="en-US" sz="2400" dirty="0"/>
              <a:t>　　　　約</a:t>
            </a:r>
            <a:r>
              <a:rPr lang="en-US" altLang="ja-JP" sz="2400" dirty="0"/>
              <a:t>52</a:t>
            </a:r>
            <a:r>
              <a:rPr lang="ja-JP" altLang="en-US" sz="2400" dirty="0"/>
              <a:t>万個　　　</a:t>
            </a:r>
            <a:r>
              <a:rPr lang="en-US" altLang="ja-JP" sz="2400" dirty="0"/>
              <a:t>2020</a:t>
            </a:r>
            <a:r>
              <a:rPr lang="ja-JP" altLang="en-US" sz="2400" dirty="0"/>
              <a:t>年</a:t>
            </a:r>
            <a:r>
              <a:rPr lang="en-US" altLang="ja-JP" sz="2400" dirty="0"/>
              <a:t>4</a:t>
            </a:r>
            <a:r>
              <a:rPr lang="ja-JP" altLang="en-US" sz="2400" dirty="0"/>
              <a:t>月</a:t>
            </a:r>
            <a:r>
              <a:rPr lang="en-US" altLang="ja-JP" sz="2400" dirty="0"/>
              <a:t>17</a:t>
            </a:r>
            <a:r>
              <a:rPr lang="ja-JP" altLang="en-US" sz="2400" dirty="0"/>
              <a:t>日～</a:t>
            </a:r>
            <a:r>
              <a:rPr lang="en-US" altLang="ja-JP" sz="2400" dirty="0"/>
              <a:t>2020</a:t>
            </a:r>
            <a:r>
              <a:rPr lang="ja-JP" altLang="en-US" sz="2400" dirty="0"/>
              <a:t>年</a:t>
            </a:r>
            <a:r>
              <a:rPr lang="en-US" altLang="ja-JP" sz="2400" dirty="0"/>
              <a:t>12</a:t>
            </a:r>
            <a:r>
              <a:rPr lang="ja-JP" altLang="en-US" sz="2400" dirty="0"/>
              <a:t>月</a:t>
            </a:r>
            <a:r>
              <a:rPr lang="en-US" altLang="ja-JP" sz="2400" dirty="0"/>
              <a:t>24</a:t>
            </a:r>
            <a:r>
              <a:rPr lang="ja-JP" altLang="en-US" sz="2400" dirty="0"/>
              <a:t>日</a:t>
            </a:r>
          </a:p>
          <a:p>
            <a:pPr marL="0" indent="0">
              <a:buNone/>
            </a:pPr>
            <a:r>
              <a:rPr lang="ja-JP" altLang="en-US" dirty="0">
                <a:solidFill>
                  <a:schemeClr val="accent5">
                    <a:lumMod val="75000"/>
                  </a:schemeClr>
                </a:solidFill>
              </a:rPr>
              <a:t>回収理由　</a:t>
            </a:r>
            <a:r>
              <a:rPr lang="en-US" altLang="ja-JP" dirty="0"/>
              <a:t>2022/8/30</a:t>
            </a:r>
          </a:p>
          <a:p>
            <a:pPr marL="0" indent="0">
              <a:buNone/>
            </a:pPr>
            <a:r>
              <a:rPr lang="ja-JP" altLang="en-US" dirty="0">
                <a:solidFill>
                  <a:schemeClr val="accent5">
                    <a:lumMod val="75000"/>
                  </a:schemeClr>
                </a:solidFill>
              </a:rPr>
              <a:t>本製品のバイアル充填を行っている海外製造所にて実施した定期的な安定性試験（</a:t>
            </a:r>
            <a:r>
              <a:rPr lang="en-US" altLang="ja-JP" dirty="0">
                <a:solidFill>
                  <a:schemeClr val="accent5">
                    <a:lumMod val="75000"/>
                  </a:schemeClr>
                </a:solidFill>
              </a:rPr>
              <a:t>25℃/60%RH</a:t>
            </a:r>
            <a:r>
              <a:rPr lang="ja-JP" altLang="en-US" dirty="0">
                <a:solidFill>
                  <a:schemeClr val="accent5">
                    <a:lumMod val="75000"/>
                  </a:schemeClr>
                </a:solidFill>
              </a:rPr>
              <a:t>、</a:t>
            </a:r>
            <a:r>
              <a:rPr lang="en-US" altLang="ja-JP" dirty="0">
                <a:solidFill>
                  <a:schemeClr val="accent5">
                    <a:lumMod val="75000"/>
                  </a:schemeClr>
                </a:solidFill>
              </a:rPr>
              <a:t>36</a:t>
            </a:r>
            <a:r>
              <a:rPr lang="ja-JP" altLang="en-US" dirty="0">
                <a:solidFill>
                  <a:schemeClr val="accent5">
                    <a:lumMod val="75000"/>
                  </a:schemeClr>
                </a:solidFill>
              </a:rPr>
              <a:t>か月）において、一部の製造番号品からガラス片が検出されました。このガラス片はガラスバイアルの内面から微小なガラス片が剥離したものであり、原因は、当該製造番号品に使用したガラスバイアルの製造方法に由来するものと推定しました。このため、弊社としては同じ仕様のガラスバイアルを使用したすべての製造番号品について、自主回収（クラス</a:t>
            </a:r>
            <a:r>
              <a:rPr lang="en-US" altLang="ja-JP" dirty="0">
                <a:solidFill>
                  <a:schemeClr val="accent5">
                    <a:lumMod val="75000"/>
                  </a:schemeClr>
                </a:solidFill>
              </a:rPr>
              <a:t>II</a:t>
            </a:r>
            <a:r>
              <a:rPr lang="ja-JP" altLang="en-US" dirty="0">
                <a:solidFill>
                  <a:schemeClr val="accent5">
                    <a:lumMod val="75000"/>
                  </a:schemeClr>
                </a:solidFill>
              </a:rPr>
              <a:t>）が必要と判断いたしました。</a:t>
            </a:r>
            <a:endParaRPr lang="en-US" altLang="ja-JP" dirty="0">
              <a:solidFill>
                <a:schemeClr val="accent5">
                  <a:lumMod val="75000"/>
                </a:schemeClr>
              </a:solidFill>
            </a:endParaRPr>
          </a:p>
          <a:p>
            <a:pPr marL="0" indent="0">
              <a:buNone/>
            </a:pPr>
            <a:r>
              <a:rPr lang="ja-JP" altLang="en-US" dirty="0">
                <a:solidFill>
                  <a:srgbClr val="0E16B2"/>
                </a:solidFill>
              </a:rPr>
              <a:t>⇒</a:t>
            </a:r>
            <a:r>
              <a:rPr lang="ja-JP" altLang="en-US" dirty="0">
                <a:solidFill>
                  <a:srgbClr val="C00000"/>
                </a:solidFill>
              </a:rPr>
              <a:t>製造での全数検査並びに</a:t>
            </a:r>
            <a:r>
              <a:rPr lang="en-US" altLang="ja-JP" dirty="0">
                <a:solidFill>
                  <a:srgbClr val="C00000"/>
                </a:solidFill>
              </a:rPr>
              <a:t>QC</a:t>
            </a:r>
            <a:r>
              <a:rPr lang="ja-JP" altLang="en-US" dirty="0">
                <a:solidFill>
                  <a:srgbClr val="C00000"/>
                </a:solidFill>
              </a:rPr>
              <a:t>の不溶性異物検査で気がつかなかったのでしょうか？　また、安定性試験に入れる場合は、不溶性異物については念入りに確認が必要です。海外では不溶性異物は見えないので、その試験だけは日本で行う方がリスクが低い</a:t>
            </a:r>
            <a:r>
              <a:rPr lang="ja-JP" altLang="en-US">
                <a:solidFill>
                  <a:srgbClr val="C00000"/>
                </a:solidFill>
              </a:rPr>
              <a:t>です。あるいは剥離片とのことでフレークスでしょうか？</a:t>
            </a:r>
            <a:endParaRPr lang="en-US" altLang="ja-JP" dirty="0">
              <a:solidFill>
                <a:srgbClr val="C00000"/>
              </a:solidFill>
            </a:endParaRPr>
          </a:p>
          <a:p>
            <a:pPr marL="0" indent="0">
              <a:buNone/>
            </a:pPr>
            <a:endParaRPr lang="en-US" altLang="ja-JP" dirty="0">
              <a:solidFill>
                <a:srgbClr val="C00000"/>
              </a:solidFill>
            </a:endParaRPr>
          </a:p>
          <a:p>
            <a:pPr marL="0" indent="0">
              <a:buNone/>
            </a:pPr>
            <a:endParaRPr lang="ja-JP" altLang="en-US"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2513</TotalTime>
  <Words>222</Words>
  <Application>Microsoft Office PowerPoint</Application>
  <PresentationFormat>ワイド画面</PresentationFormat>
  <Paragraphs>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販売名：メソトレキセート点滴静注液1000mg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235</cp:revision>
  <dcterms:created xsi:type="dcterms:W3CDTF">2015-03-05T03:29:01Z</dcterms:created>
  <dcterms:modified xsi:type="dcterms:W3CDTF">2022-08-31T09:21:09Z</dcterms:modified>
</cp:coreProperties>
</file>