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4" d="100"/>
          <a:sy n="64" d="100"/>
        </p:scale>
        <p:origin x="72" y="7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2022/8/25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721895"/>
          </a:xfrm>
        </p:spPr>
        <p:txBody>
          <a:bodyPr>
            <a:noAutofit/>
          </a:bodyPr>
          <a:lstStyle/>
          <a:p>
            <a:r>
              <a:rPr lang="ja-JP" altLang="en-US" sz="3200" dirty="0">
                <a:sym typeface="Wingdings" panose="05000000000000000000" pitchFamily="2" charset="2"/>
              </a:rPr>
              <a:t>販売名：タンニン酸アルブミン「</a:t>
            </a:r>
            <a:r>
              <a:rPr lang="en-US" altLang="ja-JP" sz="3200" dirty="0" err="1">
                <a:sym typeface="Wingdings" panose="05000000000000000000" pitchFamily="2" charset="2"/>
              </a:rPr>
              <a:t>NikP</a:t>
            </a:r>
            <a:r>
              <a:rPr lang="ja-JP" altLang="en-US" sz="3200" dirty="0">
                <a:sym typeface="Wingdings" panose="05000000000000000000" pitchFamily="2" charset="2"/>
              </a:rPr>
              <a:t>」</a:t>
            </a:r>
            <a:r>
              <a:rPr lang="en-US" altLang="ja-JP" sz="3200" dirty="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89547"/>
            <a:ext cx="12192000" cy="6268457"/>
          </a:xfrm>
        </p:spPr>
        <p:txBody>
          <a:bodyPr>
            <a:noAutofit/>
          </a:bodyPr>
          <a:lstStyle/>
          <a:p>
            <a:pPr marL="0" indent="0">
              <a:buNone/>
            </a:pPr>
            <a:r>
              <a:rPr lang="ja-JP" altLang="en-US" sz="2600" dirty="0"/>
              <a:t>対象ロット　　数量及　　　　　　出荷時期</a:t>
            </a:r>
            <a:endParaRPr lang="ja-JP" altLang="en-US" sz="1600" dirty="0"/>
          </a:p>
          <a:p>
            <a:pPr marL="0" indent="0">
              <a:buNone/>
            </a:pPr>
            <a:r>
              <a:rPr lang="ja-JP" altLang="en-US" sz="2400" dirty="0"/>
              <a:t>３８　　　　約</a:t>
            </a:r>
            <a:r>
              <a:rPr lang="en-US" altLang="ja-JP" sz="2400" dirty="0"/>
              <a:t>1.2</a:t>
            </a:r>
            <a:r>
              <a:rPr lang="ja-JP" altLang="en-US" sz="2400" dirty="0"/>
              <a:t>万個　　　</a:t>
            </a:r>
            <a:r>
              <a:rPr lang="en-US" altLang="ja-JP" sz="2400" dirty="0"/>
              <a:t>2019</a:t>
            </a:r>
            <a:r>
              <a:rPr lang="ja-JP" altLang="en-US" sz="2400" dirty="0"/>
              <a:t>年</a:t>
            </a:r>
            <a:r>
              <a:rPr lang="en-US" altLang="ja-JP" sz="2400" dirty="0"/>
              <a:t>10</a:t>
            </a:r>
            <a:r>
              <a:rPr lang="ja-JP" altLang="en-US" sz="2400" dirty="0"/>
              <a:t>月</a:t>
            </a:r>
            <a:r>
              <a:rPr lang="en-US" altLang="ja-JP" sz="2400" dirty="0"/>
              <a:t>17</a:t>
            </a:r>
            <a:r>
              <a:rPr lang="ja-JP" altLang="en-US" sz="2400" dirty="0"/>
              <a:t>日～</a:t>
            </a:r>
            <a:r>
              <a:rPr lang="en-US" altLang="ja-JP" sz="2400" dirty="0"/>
              <a:t>2022</a:t>
            </a:r>
            <a:r>
              <a:rPr lang="ja-JP" altLang="en-US" sz="2400" dirty="0"/>
              <a:t>年</a:t>
            </a:r>
            <a:r>
              <a:rPr lang="en-US" altLang="ja-JP" sz="2400" dirty="0"/>
              <a:t>8</a:t>
            </a:r>
            <a:r>
              <a:rPr lang="ja-JP" altLang="en-US" sz="2400" dirty="0"/>
              <a:t>月</a:t>
            </a:r>
            <a:r>
              <a:rPr lang="en-US" altLang="ja-JP" sz="2400" dirty="0"/>
              <a:t>9</a:t>
            </a:r>
            <a:r>
              <a:rPr lang="ja-JP" altLang="en-US" sz="2400" dirty="0"/>
              <a:t>日</a:t>
            </a:r>
          </a:p>
          <a:p>
            <a:pPr marL="0" indent="0">
              <a:buNone/>
            </a:pPr>
            <a:r>
              <a:rPr lang="ja-JP" altLang="en-US" dirty="0">
                <a:solidFill>
                  <a:schemeClr val="accent5">
                    <a:lumMod val="75000"/>
                  </a:schemeClr>
                </a:solidFill>
              </a:rPr>
              <a:t>回収理由　</a:t>
            </a:r>
            <a:r>
              <a:rPr lang="en-US" altLang="ja-JP" dirty="0"/>
              <a:t>2022/8/23</a:t>
            </a:r>
          </a:p>
          <a:p>
            <a:pPr marL="0" indent="0">
              <a:buNone/>
            </a:pPr>
            <a:r>
              <a:rPr lang="ja-JP" altLang="en-US" dirty="0">
                <a:solidFill>
                  <a:schemeClr val="accent5">
                    <a:lumMod val="75000"/>
                  </a:schemeClr>
                </a:solidFill>
              </a:rPr>
              <a:t>本製品は「医薬品、医療機器等の品質、有効性及び安全性の確保等に関する法律」（薬機法）に基づく日本薬局方で定めている基原の表示を、添付文書及び個装箱等の直接の容器又は直接の被包に記載していなかったことから、市場に流通しています全てのロットを自主回収することと致しました。</a:t>
            </a:r>
            <a:endParaRPr lang="en-US" altLang="ja-JP" dirty="0">
              <a:solidFill>
                <a:schemeClr val="accent5">
                  <a:lumMod val="75000"/>
                </a:schemeClr>
              </a:solidFill>
            </a:endParaRPr>
          </a:p>
          <a:p>
            <a:pPr marL="0" indent="0">
              <a:buNone/>
            </a:pPr>
            <a:r>
              <a:rPr lang="ja-JP" altLang="en-US" dirty="0">
                <a:solidFill>
                  <a:srgbClr val="0E16B2"/>
                </a:solidFill>
              </a:rPr>
              <a:t>⇒通則　</a:t>
            </a:r>
            <a:r>
              <a:rPr lang="en-US" altLang="ja-JP" dirty="0">
                <a:solidFill>
                  <a:srgbClr val="0E16B2"/>
                </a:solidFill>
              </a:rPr>
              <a:t>JP</a:t>
            </a:r>
            <a:r>
              <a:rPr lang="ja-JP" altLang="en-US" dirty="0">
                <a:solidFill>
                  <a:srgbClr val="0E16B2"/>
                </a:solidFill>
              </a:rPr>
              <a:t>各条</a:t>
            </a:r>
            <a:endParaRPr lang="en-US" altLang="ja-JP" dirty="0">
              <a:solidFill>
                <a:srgbClr val="0E16B2"/>
              </a:solidFill>
            </a:endParaRPr>
          </a:p>
          <a:p>
            <a:pPr marL="0" indent="0">
              <a:buNone/>
            </a:pPr>
            <a:r>
              <a:rPr lang="en-US" altLang="ja-JP" dirty="0">
                <a:solidFill>
                  <a:srgbClr val="0E16B2"/>
                </a:solidFill>
              </a:rPr>
              <a:t>48 </a:t>
            </a:r>
            <a:r>
              <a:rPr lang="ja-JP" altLang="en-US" dirty="0">
                <a:solidFill>
                  <a:srgbClr val="0E16B2"/>
                </a:solidFill>
              </a:rPr>
              <a:t>日本薬局方の医薬品で，医薬品各条において基原，数値，物性等，特に表示するよう定められているものについては，その表示を，直接の容器又は直接の被包に記載しなければならない．</a:t>
            </a:r>
            <a:endParaRPr lang="en-US" altLang="ja-JP" dirty="0">
              <a:solidFill>
                <a:srgbClr val="0E16B2"/>
              </a:solidFill>
            </a:endParaRPr>
          </a:p>
          <a:p>
            <a:pPr marL="0" indent="0">
              <a:buNone/>
            </a:pPr>
            <a:r>
              <a:rPr lang="ja-JP" altLang="en-US" dirty="0">
                <a:solidFill>
                  <a:srgbClr val="0E16B2"/>
                </a:solidFill>
              </a:rPr>
              <a:t>タンニン酸アルブミン </a:t>
            </a:r>
            <a:r>
              <a:rPr lang="en-US" altLang="ja-JP" dirty="0">
                <a:solidFill>
                  <a:srgbClr val="0E16B2"/>
                </a:solidFill>
              </a:rPr>
              <a:t>Albumin Tannate </a:t>
            </a:r>
            <a:r>
              <a:rPr lang="ja-JP" altLang="en-US" dirty="0">
                <a:solidFill>
                  <a:srgbClr val="0E16B2"/>
                </a:solidFill>
              </a:rPr>
              <a:t>タンナルビン 本品はタンニン酸とタンパク質との化合物である． 本品はそのタンパク質の基原を表示する． </a:t>
            </a:r>
            <a:endParaRPr lang="en-US" altLang="ja-JP" dirty="0">
              <a:solidFill>
                <a:srgbClr val="0E16B2"/>
              </a:solidFill>
            </a:endParaRPr>
          </a:p>
          <a:p>
            <a:pPr marL="0" indent="0">
              <a:buNone/>
            </a:pPr>
            <a:r>
              <a:rPr lang="ja-JP" altLang="en-US" dirty="0">
                <a:solidFill>
                  <a:srgbClr val="C00000"/>
                </a:solidFill>
              </a:rPr>
              <a:t>表示の盲点です。</a:t>
            </a:r>
            <a:endParaRPr lang="en-US" altLang="ja-JP" dirty="0">
              <a:solidFill>
                <a:srgbClr val="C00000"/>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2507</TotalTime>
  <Words>202</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販売名：タンニン酸アルブミン「NikP」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233</cp:revision>
  <dcterms:created xsi:type="dcterms:W3CDTF">2015-03-05T03:29:01Z</dcterms:created>
  <dcterms:modified xsi:type="dcterms:W3CDTF">2022-08-25T00:43:37Z</dcterms:modified>
</cp:coreProperties>
</file>