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8" d="100"/>
          <a:sy n="58" d="100"/>
        </p:scale>
        <p:origin x="77"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2022/7/5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19125"/>
          </a:xfrm>
        </p:spPr>
        <p:txBody>
          <a:bodyPr>
            <a:noAutofit/>
          </a:bodyPr>
          <a:lstStyle/>
          <a:p>
            <a:r>
              <a:rPr lang="ja-JP" altLang="en-US" sz="2800" dirty="0">
                <a:sym typeface="Wingdings" panose="05000000000000000000" pitchFamily="2" charset="2"/>
              </a:rPr>
              <a:t>販売名：デパス錠０．５ｍｇ</a:t>
            </a:r>
            <a:r>
              <a:rPr lang="en-US" altLang="ja-JP" sz="2800" dirty="0">
                <a:sym typeface="Wingdings" panose="05000000000000000000" pitchFamily="2" charset="2"/>
              </a:rPr>
              <a:t> </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504825"/>
            <a:ext cx="12192000" cy="6353179"/>
          </a:xfrm>
        </p:spPr>
        <p:txBody>
          <a:bodyPr>
            <a:noAutofit/>
          </a:bodyPr>
          <a:lstStyle/>
          <a:p>
            <a:pPr marL="0" indent="0">
              <a:buNone/>
            </a:pPr>
            <a:r>
              <a:rPr lang="ja-JP" altLang="en-US" sz="2600" dirty="0"/>
              <a:t>対象ロット　　数量及　　　　　　出荷時期</a:t>
            </a:r>
            <a:endParaRPr lang="ja-JP" altLang="en-US" sz="1600" dirty="0"/>
          </a:p>
          <a:p>
            <a:pPr marL="0" indent="0">
              <a:buNone/>
            </a:pPr>
            <a:r>
              <a:rPr lang="ja-JP" altLang="en-US" dirty="0"/>
              <a:t>ロット番号　数量　　　出荷時期</a:t>
            </a:r>
          </a:p>
          <a:p>
            <a:pPr marL="0" indent="0">
              <a:buNone/>
            </a:pPr>
            <a:r>
              <a:rPr lang="ja-JP" altLang="en-US" dirty="0"/>
              <a:t>４　　　　約</a:t>
            </a:r>
            <a:r>
              <a:rPr lang="en-US" altLang="ja-JP" dirty="0"/>
              <a:t>9.5</a:t>
            </a:r>
            <a:r>
              <a:rPr lang="ja-JP" altLang="en-US" dirty="0"/>
              <a:t>万箱　　</a:t>
            </a:r>
            <a:r>
              <a:rPr lang="en-US" altLang="ja-JP" dirty="0"/>
              <a:t>2020</a:t>
            </a:r>
            <a:r>
              <a:rPr lang="ja-JP" altLang="en-US" dirty="0"/>
              <a:t>年</a:t>
            </a:r>
            <a:r>
              <a:rPr lang="en-US" altLang="ja-JP" dirty="0"/>
              <a:t>12</a:t>
            </a:r>
            <a:r>
              <a:rPr lang="ja-JP" altLang="en-US" dirty="0"/>
              <a:t>月</a:t>
            </a:r>
            <a:r>
              <a:rPr lang="en-US" altLang="ja-JP" dirty="0"/>
              <a:t>1</a:t>
            </a:r>
            <a:r>
              <a:rPr lang="ja-JP" altLang="en-US" dirty="0"/>
              <a:t>日～</a:t>
            </a:r>
            <a:r>
              <a:rPr lang="en-US" altLang="ja-JP" dirty="0"/>
              <a:t>2022</a:t>
            </a:r>
            <a:r>
              <a:rPr lang="ja-JP" altLang="en-US" dirty="0"/>
              <a:t>年</a:t>
            </a:r>
            <a:r>
              <a:rPr lang="en-US" altLang="ja-JP" dirty="0"/>
              <a:t>4</a:t>
            </a:r>
            <a:r>
              <a:rPr lang="ja-JP" altLang="en-US" dirty="0"/>
              <a:t>月</a:t>
            </a:r>
            <a:r>
              <a:rPr lang="en-US" altLang="ja-JP" dirty="0"/>
              <a:t>1</a:t>
            </a:r>
            <a:r>
              <a:rPr lang="ja-JP" altLang="en-US" dirty="0"/>
              <a:t>日</a:t>
            </a:r>
            <a:endParaRPr lang="en-US" altLang="ja-JP" dirty="0"/>
          </a:p>
          <a:p>
            <a:pPr marL="0" indent="0">
              <a:buNone/>
            </a:pPr>
            <a:r>
              <a:rPr lang="ja-JP" altLang="en-US" dirty="0">
                <a:solidFill>
                  <a:schemeClr val="accent5">
                    <a:lumMod val="75000"/>
                  </a:schemeClr>
                </a:solidFill>
              </a:rPr>
              <a:t>回収理由　</a:t>
            </a:r>
            <a:r>
              <a:rPr lang="en-US" altLang="ja-JP" dirty="0"/>
              <a:t>2022/7/5</a:t>
            </a:r>
          </a:p>
          <a:p>
            <a:pPr marL="0" indent="0">
              <a:buNone/>
            </a:pPr>
            <a:r>
              <a:rPr lang="ja-JP" altLang="en-US" dirty="0">
                <a:solidFill>
                  <a:schemeClr val="accent5">
                    <a:lumMod val="75000"/>
                  </a:schemeClr>
                </a:solidFill>
              </a:rPr>
              <a:t>本製品の錠剤中に黒い異物が付着しているのが発見され、本異物について調査したところ、非ステロイド性抗炎症薬であるモフェゾラクおよび添加剤を含んだ成分であることが確認されました。調査の結果、同一製造ラインで製造した他製品の粉体がライン中に残留し、当該製品の製造時に混入したものと考えられました。</a:t>
            </a:r>
          </a:p>
          <a:p>
            <a:pPr marL="0" indent="0">
              <a:buNone/>
            </a:pPr>
            <a:r>
              <a:rPr lang="ja-JP" altLang="en-US" dirty="0">
                <a:solidFill>
                  <a:schemeClr val="accent5">
                    <a:lumMod val="75000"/>
                  </a:schemeClr>
                </a:solidFill>
              </a:rPr>
              <a:t>このため、異物混入が認められた当該製造ロットを含む異物混入のリスクが高いと判断される５ロットにつき、自主回収することといたしました。</a:t>
            </a:r>
            <a:endParaRPr lang="en-US" altLang="ja-JP" dirty="0">
              <a:solidFill>
                <a:schemeClr val="accent5">
                  <a:lumMod val="75000"/>
                </a:schemeClr>
              </a:solidFill>
            </a:endParaRPr>
          </a:p>
          <a:p>
            <a:pPr marL="0" indent="0">
              <a:buNone/>
            </a:pPr>
            <a:r>
              <a:rPr lang="ja-JP" altLang="en-US" dirty="0">
                <a:solidFill>
                  <a:srgbClr val="C00000"/>
                </a:solidFill>
              </a:rPr>
              <a:t>⇒洗浄バリデーションを行っているはずです。</a:t>
            </a:r>
            <a:endParaRPr lang="en-US" altLang="ja-JP" dirty="0">
              <a:solidFill>
                <a:srgbClr val="C00000"/>
              </a:solidFill>
            </a:endParaRPr>
          </a:p>
          <a:p>
            <a:pPr marL="0" indent="0">
              <a:buNone/>
            </a:pPr>
            <a:r>
              <a:rPr lang="ja-JP" altLang="en-US" dirty="0">
                <a:solidFill>
                  <a:srgbClr val="C00000"/>
                </a:solidFill>
              </a:rPr>
              <a:t>黒い異物がなぜモフェゾラクなのでしょう？</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2478</TotalTime>
  <Words>161</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販売名：デパス錠０．５ｍｇ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229</cp:revision>
  <dcterms:created xsi:type="dcterms:W3CDTF">2015-03-05T03:29:01Z</dcterms:created>
  <dcterms:modified xsi:type="dcterms:W3CDTF">2022-07-05T10:12:55Z</dcterms:modified>
</cp:coreProperties>
</file>