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6" y="3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2022/5/20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619125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販売名：ニトロペン舌下錠</a:t>
            </a:r>
            <a:r>
              <a:rPr lang="en-US" altLang="ja-JP" sz="2800" dirty="0">
                <a:sym typeface="Wingdings" panose="05000000000000000000" pitchFamily="2" charset="2"/>
              </a:rPr>
              <a:t>0.3mg </a:t>
            </a:r>
            <a:r>
              <a:rPr lang="ja-JP" altLang="en-US" sz="2800" dirty="0">
                <a:sym typeface="Wingdings" panose="05000000000000000000" pitchFamily="2" charset="2"/>
              </a:rPr>
              <a:t>　　　　　　　　　　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504825"/>
            <a:ext cx="12192000" cy="635317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en-US" altLang="ja-JP" sz="1600" dirty="0"/>
              <a:t>100</a:t>
            </a:r>
            <a:r>
              <a:rPr lang="ja-JP" altLang="en-US" sz="1600" dirty="0"/>
              <a:t>錠包装（</a:t>
            </a:r>
            <a:r>
              <a:rPr lang="en-US" altLang="ja-JP" sz="1600" dirty="0"/>
              <a:t>10</a:t>
            </a:r>
            <a:r>
              <a:rPr lang="ja-JP" altLang="en-US" sz="1600" dirty="0"/>
              <a:t>錠</a:t>
            </a:r>
            <a:r>
              <a:rPr lang="en-US" altLang="ja-JP" sz="1600" dirty="0"/>
              <a:t>×10</a:t>
            </a:r>
            <a:r>
              <a:rPr lang="ja-JP" altLang="en-US" sz="1600" dirty="0"/>
              <a:t>）</a:t>
            </a:r>
          </a:p>
          <a:p>
            <a:pPr marL="0" indent="0">
              <a:buNone/>
            </a:pPr>
            <a:r>
              <a:rPr lang="ja-JP" altLang="en-US" sz="1600" dirty="0"/>
              <a:t>ロット番号　数量　　　出荷時期</a:t>
            </a:r>
          </a:p>
          <a:p>
            <a:pPr marL="0" indent="0">
              <a:buNone/>
            </a:pPr>
            <a:r>
              <a:rPr lang="en-US" altLang="ja-JP" sz="1600" dirty="0"/>
              <a:t>802920</a:t>
            </a:r>
            <a:r>
              <a:rPr lang="ja-JP" altLang="en-US" sz="1600" dirty="0"/>
              <a:t>　　　　</a:t>
            </a:r>
            <a:r>
              <a:rPr lang="en-US" altLang="ja-JP" sz="1600" dirty="0"/>
              <a:t>17,589</a:t>
            </a:r>
            <a:r>
              <a:rPr lang="ja-JP" altLang="en-US" sz="1600" dirty="0"/>
              <a:t>箱　</a:t>
            </a:r>
            <a:r>
              <a:rPr lang="en-US" altLang="ja-JP" sz="1600" dirty="0"/>
              <a:t>2021</a:t>
            </a:r>
            <a:r>
              <a:rPr lang="ja-JP" altLang="en-US" sz="1600" dirty="0"/>
              <a:t>年</a:t>
            </a:r>
            <a:r>
              <a:rPr lang="en-US" altLang="ja-JP" sz="1600" dirty="0"/>
              <a:t>3</a:t>
            </a:r>
            <a:r>
              <a:rPr lang="ja-JP" altLang="en-US" sz="1600" dirty="0"/>
              <a:t>月</a:t>
            </a:r>
            <a:r>
              <a:rPr lang="en-US" altLang="ja-JP" sz="1600" dirty="0"/>
              <a:t>26</a:t>
            </a:r>
            <a:r>
              <a:rPr lang="ja-JP" altLang="en-US" sz="1600" dirty="0"/>
              <a:t>日～</a:t>
            </a:r>
            <a:r>
              <a:rPr lang="en-US" altLang="ja-JP" sz="1600" dirty="0"/>
              <a:t>2021</a:t>
            </a:r>
            <a:r>
              <a:rPr lang="ja-JP" altLang="en-US" sz="1600" dirty="0"/>
              <a:t>年</a:t>
            </a:r>
            <a:r>
              <a:rPr lang="en-US" altLang="ja-JP" sz="1600" dirty="0"/>
              <a:t>5</a:t>
            </a:r>
            <a:r>
              <a:rPr lang="ja-JP" altLang="en-US" sz="1600" dirty="0"/>
              <a:t>月</a:t>
            </a:r>
            <a:r>
              <a:rPr lang="en-US" altLang="ja-JP" sz="1600" dirty="0"/>
              <a:t>21</a:t>
            </a:r>
            <a:r>
              <a:rPr lang="ja-JP" altLang="en-US" sz="1600" dirty="0"/>
              <a:t>日</a:t>
            </a:r>
          </a:p>
          <a:p>
            <a:pPr marL="0" indent="0">
              <a:buNone/>
            </a:pPr>
            <a:r>
              <a:rPr lang="en-US" altLang="ja-JP" sz="1600" dirty="0"/>
              <a:t>912980</a:t>
            </a:r>
            <a:r>
              <a:rPr lang="ja-JP" altLang="en-US" sz="1600" dirty="0"/>
              <a:t>　　　　</a:t>
            </a:r>
            <a:r>
              <a:rPr lang="en-US" altLang="ja-JP" sz="1600" dirty="0"/>
              <a:t>19,414</a:t>
            </a:r>
            <a:r>
              <a:rPr lang="ja-JP" altLang="en-US" sz="1600" dirty="0"/>
              <a:t>箱　</a:t>
            </a:r>
            <a:r>
              <a:rPr lang="en-US" altLang="ja-JP" sz="1600" dirty="0"/>
              <a:t>2021</a:t>
            </a:r>
            <a:r>
              <a:rPr lang="ja-JP" altLang="en-US" sz="1600" dirty="0"/>
              <a:t>年</a:t>
            </a:r>
            <a:r>
              <a:rPr lang="en-US" altLang="ja-JP" sz="1600" dirty="0"/>
              <a:t>12</a:t>
            </a:r>
            <a:r>
              <a:rPr lang="ja-JP" altLang="en-US" sz="1600" dirty="0"/>
              <a:t>月</a:t>
            </a:r>
            <a:r>
              <a:rPr lang="en-US" altLang="ja-JP" sz="1600" dirty="0"/>
              <a:t>24</a:t>
            </a:r>
            <a:r>
              <a:rPr lang="ja-JP" altLang="en-US" sz="1600" dirty="0"/>
              <a:t>日～</a:t>
            </a:r>
            <a:r>
              <a:rPr lang="en-US" altLang="ja-JP" sz="1600" dirty="0"/>
              <a:t>2022</a:t>
            </a:r>
            <a:r>
              <a:rPr lang="ja-JP" altLang="en-US" sz="1600" dirty="0"/>
              <a:t>年</a:t>
            </a:r>
            <a:r>
              <a:rPr lang="en-US" altLang="ja-JP" sz="1600" dirty="0"/>
              <a:t>3</a:t>
            </a:r>
            <a:r>
              <a:rPr lang="ja-JP" altLang="en-US" sz="1600" dirty="0"/>
              <a:t>月</a:t>
            </a:r>
            <a:r>
              <a:rPr lang="en-US" altLang="ja-JP" sz="1600" dirty="0"/>
              <a:t>4</a:t>
            </a:r>
            <a:r>
              <a:rPr lang="ja-JP" altLang="en-US" sz="1600" dirty="0"/>
              <a:t>日</a:t>
            </a:r>
          </a:p>
          <a:p>
            <a:pPr marL="0" indent="0">
              <a:buNone/>
            </a:pPr>
            <a:r>
              <a:rPr lang="en-US" altLang="ja-JP" sz="1600" dirty="0"/>
              <a:t>500</a:t>
            </a:r>
            <a:r>
              <a:rPr lang="ja-JP" altLang="en-US" sz="1600" dirty="0"/>
              <a:t>錠包装（</a:t>
            </a:r>
            <a:r>
              <a:rPr lang="en-US" altLang="ja-JP" sz="1600" dirty="0"/>
              <a:t>10</a:t>
            </a:r>
            <a:r>
              <a:rPr lang="ja-JP" altLang="en-US" sz="1600" dirty="0"/>
              <a:t>錠</a:t>
            </a:r>
            <a:r>
              <a:rPr lang="en-US" altLang="ja-JP" sz="1600" dirty="0"/>
              <a:t>×50</a:t>
            </a:r>
            <a:r>
              <a:rPr lang="ja-JP" altLang="en-US" sz="1600" dirty="0"/>
              <a:t>）</a:t>
            </a:r>
          </a:p>
          <a:p>
            <a:pPr marL="0" indent="0">
              <a:buNone/>
            </a:pPr>
            <a:r>
              <a:rPr lang="ja-JP" altLang="en-US" sz="1600" dirty="0"/>
              <a:t>ロット番号　数量　　　出荷時期</a:t>
            </a:r>
          </a:p>
          <a:p>
            <a:pPr marL="0" indent="0">
              <a:buNone/>
            </a:pPr>
            <a:r>
              <a:rPr lang="en-US" altLang="ja-JP" sz="1600" dirty="0"/>
              <a:t>802920</a:t>
            </a:r>
            <a:r>
              <a:rPr lang="ja-JP" altLang="en-US" sz="1600" dirty="0"/>
              <a:t>　　　　　</a:t>
            </a:r>
            <a:r>
              <a:rPr lang="en-US" altLang="ja-JP" sz="1600" dirty="0"/>
              <a:t>400</a:t>
            </a:r>
            <a:r>
              <a:rPr lang="ja-JP" altLang="en-US" sz="1600" dirty="0"/>
              <a:t>箱　 </a:t>
            </a:r>
            <a:r>
              <a:rPr lang="en-US" altLang="ja-JP" sz="1600" dirty="0"/>
              <a:t>2021</a:t>
            </a:r>
            <a:r>
              <a:rPr lang="ja-JP" altLang="en-US" sz="1600" dirty="0"/>
              <a:t>年</a:t>
            </a:r>
            <a:r>
              <a:rPr lang="en-US" altLang="ja-JP" sz="1600" dirty="0"/>
              <a:t>6</a:t>
            </a:r>
            <a:r>
              <a:rPr lang="ja-JP" altLang="en-US" sz="1600" dirty="0"/>
              <a:t>月</a:t>
            </a:r>
            <a:r>
              <a:rPr lang="en-US" altLang="ja-JP" sz="1600" dirty="0"/>
              <a:t>23</a:t>
            </a:r>
            <a:r>
              <a:rPr lang="ja-JP" altLang="en-US" sz="1600" dirty="0"/>
              <a:t>日～</a:t>
            </a:r>
            <a:r>
              <a:rPr lang="en-US" altLang="ja-JP" sz="1600" dirty="0"/>
              <a:t>2021</a:t>
            </a:r>
            <a:r>
              <a:rPr lang="ja-JP" altLang="en-US" sz="1600" dirty="0"/>
              <a:t>年</a:t>
            </a:r>
            <a:r>
              <a:rPr lang="en-US" altLang="ja-JP" sz="1600" dirty="0"/>
              <a:t>10</a:t>
            </a:r>
            <a:r>
              <a:rPr lang="ja-JP" altLang="en-US" sz="1600" dirty="0"/>
              <a:t>月</a:t>
            </a:r>
            <a:r>
              <a:rPr lang="en-US" altLang="ja-JP" sz="1600" dirty="0"/>
              <a:t>15</a:t>
            </a:r>
            <a:r>
              <a:rPr lang="ja-JP" altLang="en-US" sz="1600" dirty="0"/>
              <a:t>日</a:t>
            </a:r>
          </a:p>
          <a:p>
            <a:pPr marL="0" indent="0">
              <a:buNone/>
            </a:pPr>
            <a:r>
              <a:rPr lang="en-US" altLang="ja-JP" sz="1600" dirty="0"/>
              <a:t>912980</a:t>
            </a:r>
            <a:r>
              <a:rPr lang="ja-JP" altLang="en-US" sz="1600" dirty="0"/>
              <a:t>　　　　　</a:t>
            </a:r>
            <a:r>
              <a:rPr lang="en-US" altLang="ja-JP" sz="1600" dirty="0"/>
              <a:t>400</a:t>
            </a:r>
            <a:r>
              <a:rPr lang="ja-JP" altLang="en-US" sz="1600" dirty="0"/>
              <a:t>箱　 </a:t>
            </a:r>
            <a:r>
              <a:rPr lang="en-US" altLang="ja-JP" sz="1600" dirty="0"/>
              <a:t>2022</a:t>
            </a:r>
            <a:r>
              <a:rPr lang="ja-JP" altLang="en-US" sz="1600" dirty="0"/>
              <a:t>年</a:t>
            </a:r>
            <a:r>
              <a:rPr lang="en-US" altLang="ja-JP" sz="1600" dirty="0"/>
              <a:t>2</a:t>
            </a:r>
            <a:r>
              <a:rPr lang="ja-JP" altLang="en-US" sz="1600" dirty="0"/>
              <a:t>月</a:t>
            </a:r>
            <a:r>
              <a:rPr lang="en-US" altLang="ja-JP" sz="1600" dirty="0"/>
              <a:t>8</a:t>
            </a:r>
            <a:r>
              <a:rPr lang="ja-JP" altLang="en-US" sz="1600" dirty="0"/>
              <a:t>日～</a:t>
            </a:r>
            <a:r>
              <a:rPr lang="en-US" altLang="ja-JP" sz="1600" dirty="0"/>
              <a:t>2022</a:t>
            </a:r>
            <a:r>
              <a:rPr lang="ja-JP" altLang="en-US" sz="1600" dirty="0"/>
              <a:t>年</a:t>
            </a:r>
            <a:r>
              <a:rPr lang="en-US" altLang="ja-JP" sz="1600" dirty="0"/>
              <a:t>4</a:t>
            </a:r>
            <a:r>
              <a:rPr lang="ja-JP" altLang="en-US" sz="1600" dirty="0"/>
              <a:t>月</a:t>
            </a:r>
            <a:r>
              <a:rPr lang="en-US" altLang="ja-JP" sz="1600" dirty="0"/>
              <a:t>22</a:t>
            </a:r>
            <a:r>
              <a:rPr lang="ja-JP" altLang="en-US" sz="1600" dirty="0"/>
              <a:t>日</a:t>
            </a:r>
            <a:r>
              <a:rPr lang="en-US" altLang="ja-JP" sz="1600" dirty="0"/>
              <a:t>50</a:t>
            </a:r>
            <a:r>
              <a:rPr lang="ja-JP" altLang="en-US" sz="1600" dirty="0"/>
              <a:t>ロット以上　　多数</a:t>
            </a:r>
            <a:r>
              <a:rPr lang="zh-TW" altLang="en-US" sz="1600" dirty="0"/>
              <a:t>　</a:t>
            </a:r>
            <a:r>
              <a:rPr lang="en-US" altLang="zh-TW" sz="1600" dirty="0"/>
              <a:t>20</a:t>
            </a:r>
            <a:r>
              <a:rPr lang="en-US" altLang="ja-JP" sz="1600" dirty="0"/>
              <a:t>19</a:t>
            </a:r>
            <a:r>
              <a:rPr lang="zh-TW" altLang="en-US" sz="1600" dirty="0"/>
              <a:t>年</a:t>
            </a:r>
            <a:r>
              <a:rPr lang="en-US" altLang="ja-JP" sz="1600" dirty="0"/>
              <a:t>03</a:t>
            </a:r>
            <a:r>
              <a:rPr lang="zh-TW" altLang="en-US" sz="1600" dirty="0"/>
              <a:t>月</a:t>
            </a:r>
            <a:r>
              <a:rPr lang="en-US" altLang="ja-JP" sz="1600" dirty="0"/>
              <a:t>14</a:t>
            </a:r>
            <a:r>
              <a:rPr lang="ja-JP" altLang="en-US" sz="1600" dirty="0"/>
              <a:t>日</a:t>
            </a:r>
            <a:r>
              <a:rPr lang="zh-TW" altLang="en-US" sz="1600" dirty="0"/>
              <a:t>　～　</a:t>
            </a:r>
            <a:r>
              <a:rPr lang="ja-JP" altLang="en-US" sz="1600" dirty="0"/>
              <a:t>未出荷　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sz="2400" dirty="0"/>
              <a:t>2022/5/18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ロット番号</a:t>
            </a: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912980</a:t>
            </a: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の安定性モニタリング（</a:t>
            </a: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6</a:t>
            </a: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カ月時点）において、純度試験 （遊離硝酸イオン）が使用期限内に承認規格に不適合となる可能性が確認されました。使用期限内の全てのロットの参考品を測定したところ、ロット番号</a:t>
            </a: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802920</a:t>
            </a:r>
            <a:r>
              <a:rPr lang="ja-JP" altLang="en-US" sz="2400" dirty="0">
                <a:solidFill>
                  <a:schemeClr val="accent5">
                    <a:lumMod val="75000"/>
                  </a:schemeClr>
                </a:solidFill>
              </a:rPr>
              <a:t>で承認規格に適合しない結果が得られました。そのため、当該ロットを自主回収することといたしました。</a:t>
            </a:r>
            <a:endParaRPr lang="en-US" altLang="ja-JP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⇒参考品を測定して、問題なければ</a:t>
            </a:r>
            <a:r>
              <a:rPr lang="en-US" altLang="ja-JP" sz="2400" dirty="0">
                <a:solidFill>
                  <a:srgbClr val="C00000"/>
                </a:solidFill>
              </a:rPr>
              <a:t>OK</a:t>
            </a:r>
            <a:r>
              <a:rPr lang="ja-JP" altLang="en-US" sz="2400" dirty="0">
                <a:solidFill>
                  <a:srgbClr val="C00000"/>
                </a:solidFill>
              </a:rPr>
              <a:t>なんですね。参考品は室温成り行き。安定性試験も室温成り行きだったのか？　もし</a:t>
            </a:r>
            <a:r>
              <a:rPr lang="en-US" altLang="ja-JP" sz="2400" dirty="0">
                <a:solidFill>
                  <a:srgbClr val="C00000"/>
                </a:solidFill>
              </a:rPr>
              <a:t>25℃×60</a:t>
            </a:r>
            <a:r>
              <a:rPr lang="ja-JP" altLang="en-US" sz="2400" dirty="0">
                <a:solidFill>
                  <a:srgbClr val="C00000"/>
                </a:solidFill>
              </a:rPr>
              <a:t>％なら参考品は参考にならないです。</a:t>
            </a:r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このあたりが不透明です。</a:t>
            </a: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243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販売名：ニトロペン舌下錠0.3mg 　　　　　　　　　　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228</cp:revision>
  <dcterms:created xsi:type="dcterms:W3CDTF">2015-03-05T03:29:01Z</dcterms:created>
  <dcterms:modified xsi:type="dcterms:W3CDTF">2022-05-19T22:59:44Z</dcterms:modified>
</cp:coreProperties>
</file>