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78" y="8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930666"/>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(1)</a:t>
            </a:r>
            <a:r>
              <a:rPr lang="ja-JP" altLang="en-US" sz="3200" dirty="0">
                <a:sym typeface="Wingdings" panose="05000000000000000000" pitchFamily="2" charset="2"/>
              </a:rPr>
              <a:t>メバトルテ錠</a:t>
            </a:r>
            <a:r>
              <a:rPr lang="en-US" altLang="ja-JP" sz="3200" dirty="0" smtClean="0">
                <a:sym typeface="Wingdings" panose="05000000000000000000" pitchFamily="2" charset="2"/>
              </a:rPr>
              <a:t>5</a:t>
            </a: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メバトルテ錠</a:t>
            </a:r>
            <a:r>
              <a:rPr lang="en-US" altLang="ja-JP" sz="3200" dirty="0" smtClean="0">
                <a:sym typeface="Wingdings" panose="05000000000000000000" pitchFamily="2" charset="2"/>
              </a:rPr>
              <a:t>10</a:t>
            </a:r>
            <a:r>
              <a:rPr lang="ja-JP" altLang="en-US" sz="3200" dirty="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719138"/>
            <a:ext cx="12191999" cy="413886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 </a:t>
            </a:r>
            <a:r>
              <a:rPr lang="ja-JP" altLang="en-US" dirty="0" smtClean="0"/>
              <a:t>：４０ロット</a:t>
            </a:r>
            <a:r>
              <a:rPr lang="ja-JP" altLang="en-US" dirty="0"/>
              <a:t>　</a:t>
            </a:r>
            <a:endParaRPr lang="en-US" altLang="ja-JP" dirty="0" smtClean="0"/>
          </a:p>
          <a:p>
            <a:pPr marL="0" indent="0">
              <a:buNone/>
            </a:pPr>
            <a:r>
              <a:rPr lang="ja-JP" altLang="en-US" dirty="0" smtClean="0"/>
              <a:t>出荷</a:t>
            </a:r>
            <a:r>
              <a:rPr lang="ja-JP" altLang="en-US" dirty="0"/>
              <a:t>数量</a:t>
            </a:r>
            <a:r>
              <a:rPr lang="ja-JP" altLang="en-US" dirty="0" smtClean="0"/>
              <a:t>：約４万個</a:t>
            </a:r>
            <a:endParaRPr lang="ja-JP" altLang="en-US" dirty="0"/>
          </a:p>
          <a:p>
            <a:pPr marL="0" indent="0">
              <a:buNone/>
            </a:pPr>
            <a:r>
              <a:rPr lang="ja-JP" altLang="en-US" dirty="0"/>
              <a:t>出荷時期</a:t>
            </a:r>
            <a:r>
              <a:rPr lang="ja-JP" altLang="en-US" dirty="0" smtClean="0"/>
              <a:t>：</a:t>
            </a:r>
            <a:r>
              <a:rPr lang="en-US" altLang="ja-JP" dirty="0" smtClean="0"/>
              <a:t>2013</a:t>
            </a:r>
            <a:r>
              <a:rPr lang="ja-JP" altLang="en-US" dirty="0" smtClean="0"/>
              <a:t>年９月～</a:t>
            </a:r>
            <a:r>
              <a:rPr lang="en-US" altLang="ja-JP" dirty="0" smtClean="0"/>
              <a:t>2014</a:t>
            </a:r>
            <a:r>
              <a:rPr lang="ja-JP" altLang="en-US" dirty="0" smtClean="0"/>
              <a:t>年５月</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smtClean="0"/>
              <a:t>：　</a:t>
            </a:r>
            <a:r>
              <a:rPr lang="en-US" altLang="ja-JP" sz="3600" dirty="0"/>
              <a:t>(1)</a:t>
            </a:r>
            <a:r>
              <a:rPr lang="ja-JP" altLang="en-US" sz="3600" dirty="0"/>
              <a:t>メバトルテ錠</a:t>
            </a:r>
            <a:r>
              <a:rPr lang="en-US" altLang="ja-JP" sz="3600" dirty="0"/>
              <a:t>5</a:t>
            </a:r>
            <a:r>
              <a:rPr lang="ja-JP" altLang="en-US" sz="3600" dirty="0"/>
              <a:t>　　　　 </a:t>
            </a:r>
            <a:r>
              <a:rPr lang="en-US" altLang="ja-JP" sz="3600" dirty="0"/>
              <a:t>(2)</a:t>
            </a:r>
            <a:r>
              <a:rPr lang="ja-JP" altLang="en-US" sz="3600" dirty="0"/>
              <a:t>メバトルテ錠</a:t>
            </a:r>
            <a:r>
              <a:rPr lang="en-US" altLang="ja-JP" sz="3600" dirty="0" smtClean="0"/>
              <a:t>10</a:t>
            </a:r>
            <a:r>
              <a:rPr lang="ja-JP" altLang="en-US" sz="3600" dirty="0" smtClean="0"/>
              <a:t> </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5415"/>
            <a:ext cx="12191999" cy="5992586"/>
          </a:xfrm>
        </p:spPr>
        <p:txBody>
          <a:bodyPr>
            <a:normAutofit lnSpcReduction="1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年２月２日</a:t>
            </a:r>
            <a:endParaRPr lang="ja-JP" altLang="en-US" dirty="0"/>
          </a:p>
          <a:p>
            <a:pPr marL="0" indent="0">
              <a:buNone/>
            </a:pPr>
            <a:r>
              <a:rPr lang="ja-JP" altLang="en-US" dirty="0"/>
              <a:t>本品の長期安定性試験において、純度試験を実施しましたところ、使用期限内に承認規格外となる恐れが</a:t>
            </a:r>
            <a:r>
              <a:rPr lang="ja-JP" altLang="en-US" dirty="0" smtClean="0"/>
              <a:t>ある</a:t>
            </a:r>
            <a:r>
              <a:rPr lang="ja-JP" altLang="en-US" dirty="0"/>
              <a:t>と推察致しました。調査の結果、特定の原薬ロットで製造した製品で同様の事象が認められることが</a:t>
            </a:r>
            <a:r>
              <a:rPr lang="ja-JP" altLang="en-US" dirty="0" smtClean="0"/>
              <a:t>判明しました</a:t>
            </a:r>
            <a:r>
              <a:rPr lang="ja-JP" altLang="en-US" dirty="0"/>
              <a:t>。現時点では承認規格内ですが、弊社では万全を期すため、当該製品について自主回収すること</a:t>
            </a:r>
            <a:r>
              <a:rPr lang="ja-JP" altLang="en-US" dirty="0" smtClean="0"/>
              <a:t>と致しました</a:t>
            </a:r>
            <a:r>
              <a:rPr lang="ja-JP" altLang="en-US" dirty="0"/>
              <a:t>。</a:t>
            </a:r>
          </a:p>
          <a:p>
            <a:pPr marL="0" indent="0">
              <a:buNone/>
            </a:pPr>
            <a:r>
              <a:rPr lang="ja-JP" altLang="en-US" b="1" smtClean="0">
                <a:solidFill>
                  <a:srgbClr val="002060"/>
                </a:solidFill>
              </a:rPr>
              <a:t>危惧</a:t>
            </a:r>
            <a:r>
              <a:rPr lang="ja-JP" altLang="en-US" b="1" dirty="0">
                <a:solidFill>
                  <a:srgbClr val="002060"/>
                </a:solidFill>
              </a:rPr>
              <a:t>される具体的な健康被害</a:t>
            </a:r>
            <a:endParaRPr lang="en-US" altLang="ja-JP" b="1" dirty="0" smtClean="0">
              <a:solidFill>
                <a:srgbClr val="002060"/>
              </a:solidFill>
            </a:endParaRPr>
          </a:p>
          <a:p>
            <a:pPr marL="0" indent="0">
              <a:buNone/>
            </a:pPr>
            <a:r>
              <a:rPr lang="ja-JP" altLang="en-US" sz="3200" dirty="0"/>
              <a:t>現時点では承認規格内のため重篤な健康被害が生じる恐れはないと考えています</a:t>
            </a:r>
            <a:r>
              <a:rPr lang="ja-JP" altLang="en-US" sz="3200" dirty="0" smtClean="0"/>
              <a:t>。なお</a:t>
            </a:r>
            <a:r>
              <a:rPr lang="ja-JP" altLang="en-US" sz="3200" dirty="0"/>
              <a:t>、現在までに本件に関連する健康被害や、有効性・安全性に影響があったとする報告はございません。</a:t>
            </a:r>
          </a:p>
          <a:p>
            <a:pPr marL="0" indent="0">
              <a:buNone/>
            </a:pPr>
            <a:r>
              <a:rPr lang="ja-JP" altLang="en-US" sz="3200" dirty="0" smtClean="0"/>
              <a:t>⇒製造販売承認書の規格内なので、現段階では薬機法違反ではない。このような場合は従来はクラス</a:t>
            </a:r>
            <a:r>
              <a:rPr lang="en-US" altLang="ja-JP" sz="3200" dirty="0" smtClean="0"/>
              <a:t>Ⅲ</a:t>
            </a:r>
            <a:r>
              <a:rPr lang="ja-JP" altLang="en-US" sz="3200" dirty="0" smtClean="0"/>
              <a:t>であったが、監麻課の判断が変わってきている。規格内なので健康への恐れもない。違反でもない。</a:t>
            </a:r>
            <a:endParaRPr lang="en-US" altLang="ja-JP" sz="3200" dirty="0" smtClean="0"/>
          </a:p>
          <a:p>
            <a:pPr marL="0" indent="0">
              <a:buNone/>
            </a:pPr>
            <a:endParaRPr lang="ja-JP" altLang="en-US" sz="3200" dirty="0"/>
          </a:p>
          <a:p>
            <a:pPr marL="0" indent="0">
              <a:buNone/>
            </a:pP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12</Words>
  <Application>Microsoft Office PowerPoint</Application>
  <PresentationFormat>ワイド画面</PresentationFormat>
  <Paragraphs>11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(1)メバトルテ錠5　　　　 (2)メバトルテ錠10　　 製品回収</vt:lpstr>
      <vt:lpstr>販売名：　(1)メバトルテ錠5　　　　 (2)メバトルテ錠10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53</cp:revision>
  <dcterms:created xsi:type="dcterms:W3CDTF">2015-03-05T03:29:01Z</dcterms:created>
  <dcterms:modified xsi:type="dcterms:W3CDTF">2016-02-05T21:20:57Z</dcterms:modified>
</cp:coreProperties>
</file>