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5" d="100"/>
          <a:sy n="75" d="100"/>
        </p:scale>
        <p:origin x="48" y="4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2022/5/25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2022/5/25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a:t>
            </a:r>
            <a:r>
              <a:rPr lang="en-US" altLang="ja-JP" sz="2800" dirty="0">
                <a:sym typeface="Wingdings" panose="05000000000000000000" pitchFamily="2" charset="2"/>
              </a:rPr>
              <a:t>(1)</a:t>
            </a:r>
            <a:r>
              <a:rPr lang="ja-JP" altLang="en-US" sz="2800" dirty="0">
                <a:sym typeface="Wingdings" panose="05000000000000000000" pitchFamily="2" charset="2"/>
              </a:rPr>
              <a:t>新ゼンソフトカプセル</a:t>
            </a:r>
            <a:r>
              <a:rPr lang="en-US" altLang="ja-JP" sz="2800" dirty="0">
                <a:sym typeface="Wingdings" panose="05000000000000000000" pitchFamily="2" charset="2"/>
              </a:rPr>
              <a:t>G</a:t>
            </a:r>
            <a:br>
              <a:rPr lang="en-US" altLang="ja-JP" sz="2800" dirty="0">
                <a:sym typeface="Wingdings" panose="05000000000000000000" pitchFamily="2" charset="2"/>
              </a:rPr>
            </a:br>
            <a:r>
              <a:rPr lang="ja-JP" altLang="en-US" sz="2800" dirty="0">
                <a:sym typeface="Wingdings" panose="05000000000000000000" pitchFamily="2" charset="2"/>
              </a:rPr>
              <a:t>　　　　　　 </a:t>
            </a:r>
            <a:r>
              <a:rPr lang="en-US" altLang="ja-JP" sz="2800" dirty="0">
                <a:sym typeface="Wingdings" panose="05000000000000000000" pitchFamily="2" charset="2"/>
              </a:rPr>
              <a:t>(2)</a:t>
            </a:r>
            <a:r>
              <a:rPr lang="ja-JP" altLang="en-US" sz="2800" dirty="0">
                <a:sym typeface="Wingdings" panose="05000000000000000000" pitchFamily="2" charset="2"/>
              </a:rPr>
              <a:t>キュキュソフト</a:t>
            </a:r>
            <a:r>
              <a:rPr lang="en-US" altLang="ja-JP" sz="2800" dirty="0">
                <a:sym typeface="Wingdings" panose="05000000000000000000" pitchFamily="2" charset="2"/>
              </a:rPr>
              <a:t>G</a:t>
            </a:r>
            <a:r>
              <a:rPr lang="ja-JP" altLang="en-US"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３ロット　　　　　約８万個　　　　</a:t>
            </a:r>
            <a:r>
              <a:rPr lang="en-US" altLang="ja-JP" sz="2400" dirty="0"/>
              <a:t>2017</a:t>
            </a:r>
            <a:r>
              <a:rPr lang="ja-JP" altLang="en-US" sz="2400" dirty="0"/>
              <a:t>年</a:t>
            </a:r>
            <a:r>
              <a:rPr lang="en-US" altLang="ja-JP" sz="2400" dirty="0"/>
              <a:t>12</a:t>
            </a:r>
            <a:r>
              <a:rPr lang="ja-JP" altLang="en-US" sz="2400" dirty="0"/>
              <a:t>月</a:t>
            </a:r>
            <a:r>
              <a:rPr lang="en-US" altLang="ja-JP" sz="2400" dirty="0"/>
              <a:t>11</a:t>
            </a:r>
            <a:r>
              <a:rPr lang="ja-JP" altLang="en-US" sz="2400" dirty="0"/>
              <a:t>日＆</a:t>
            </a:r>
            <a:r>
              <a:rPr lang="en-US" altLang="ja-JP" sz="2400" dirty="0"/>
              <a:t>2019</a:t>
            </a:r>
            <a:r>
              <a:rPr lang="ja-JP" altLang="en-US" sz="2400" dirty="0"/>
              <a:t>年</a:t>
            </a:r>
            <a:r>
              <a:rPr lang="en-US" altLang="ja-JP" sz="2400" dirty="0"/>
              <a:t>5</a:t>
            </a:r>
            <a:r>
              <a:rPr lang="ja-JP" altLang="en-US" sz="2400" dirty="0"/>
              <a:t>月</a:t>
            </a:r>
            <a:r>
              <a:rPr lang="en-US" altLang="ja-JP" sz="2400" dirty="0"/>
              <a:t>30</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2022/04/21</a:t>
            </a:r>
          </a:p>
          <a:p>
            <a:pPr marL="0" indent="0">
              <a:buNone/>
            </a:pPr>
            <a:r>
              <a:rPr lang="ja-JP" altLang="en-US" dirty="0"/>
              <a:t>安定性モニタリング（</a:t>
            </a:r>
            <a:r>
              <a:rPr lang="en-US" altLang="ja-JP" dirty="0"/>
              <a:t>54</a:t>
            </a:r>
            <a:r>
              <a:rPr lang="ja-JP" altLang="en-US" dirty="0"/>
              <a:t>ヶ月時点）の定量試験（フルスルチアミン塩酸塩）において、承認規格に適合しない結果が得られました。他のロットについても使用期限内に承認規格外となる可能性が否定できないことから、使用期限内の全ロットを自主回収することといたしました。</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a:solidFill>
                  <a:schemeClr val="accent5">
                    <a:lumMod val="75000"/>
                  </a:schemeClr>
                </a:solidFill>
              </a:rPr>
              <a:t>昔は使用期限を長くする戦略をとっていましたが、今は回収リスクが高いので、短くすることでしょう。</a:t>
            </a:r>
            <a:endParaRPr lang="en-US" altLang="ja-JP" dirty="0">
              <a:solidFill>
                <a:schemeClr val="accent5">
                  <a:lumMod val="75000"/>
                </a:schemeClr>
              </a:solidFill>
            </a:endParaRPr>
          </a:p>
          <a:p>
            <a:pPr marL="0" indent="0">
              <a:buNone/>
            </a:pP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2811</TotalTime>
  <Words>127</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販売名：(1)新ゼンソフトカプセルG 　　　　　　 (2)キュキュソフトG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248</cp:revision>
  <dcterms:created xsi:type="dcterms:W3CDTF">2015-03-05T03:29:01Z</dcterms:created>
  <dcterms:modified xsi:type="dcterms:W3CDTF">2022-05-25T06:33:13Z</dcterms:modified>
</cp:coreProperties>
</file>