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67" d="100"/>
          <a:sy n="67" d="100"/>
        </p:scale>
        <p:origin x="91" y="6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948267"/>
          </a:xfrm>
        </p:spPr>
        <p:txBody>
          <a:bodyPr>
            <a:noAutofit/>
          </a:bodyPr>
          <a:lstStyle/>
          <a:p>
            <a:r>
              <a:rPr lang="ja-JP" altLang="en-US" sz="2800" dirty="0">
                <a:sym typeface="Wingdings" panose="05000000000000000000" pitchFamily="2" charset="2"/>
              </a:rPr>
              <a:t>販売名：ツムラ立効散エキス顆粒（医療用）</a:t>
            </a:r>
            <a:r>
              <a:rPr lang="en-US" altLang="ja-JP" sz="2800" dirty="0">
                <a:sym typeface="Wingdings" panose="05000000000000000000" pitchFamily="2" charset="2"/>
              </a:rPr>
              <a:t> </a:t>
            </a:r>
            <a:r>
              <a:rPr lang="ja-JP" altLang="en-US" sz="2800" dirty="0">
                <a:sym typeface="Wingdings" panose="05000000000000000000" pitchFamily="2" charset="2"/>
              </a:rPr>
              <a:t>　　</a:t>
            </a:r>
            <a:r>
              <a:rPr lang="ja-JP" altLang="en-US" sz="2800" dirty="0">
                <a:solidFill>
                  <a:srgbClr val="C00000"/>
                </a:solidFill>
                <a:sym typeface="Wingdings" panose="05000000000000000000" pitchFamily="2" charset="2"/>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869244"/>
            <a:ext cx="12192000" cy="5988759"/>
          </a:xfrm>
        </p:spPr>
        <p:txBody>
          <a:bodyPr>
            <a:noAutofit/>
          </a:bodyPr>
          <a:lstStyle/>
          <a:p>
            <a:pPr marL="0" indent="0">
              <a:buNone/>
            </a:pPr>
            <a:r>
              <a:rPr lang="ja-JP" altLang="en-US" sz="2600" dirty="0"/>
              <a:t>対象ロット　　数量及　　　　　　出荷時期</a:t>
            </a:r>
            <a:endParaRPr lang="en-US" altLang="ja-JP" sz="2600" dirty="0"/>
          </a:p>
          <a:p>
            <a:pPr marL="0" indent="0">
              <a:buNone/>
            </a:pPr>
            <a:r>
              <a:rPr lang="ja-JP" altLang="en-US" sz="2400" dirty="0"/>
              <a:t>２ロット　　　　　</a:t>
            </a:r>
            <a:r>
              <a:rPr lang="en-US" altLang="ja-JP" sz="2400" dirty="0"/>
              <a:t>9,000</a:t>
            </a:r>
            <a:r>
              <a:rPr lang="ja-JP" altLang="en-US" sz="2400" dirty="0"/>
              <a:t>箱　　　　</a:t>
            </a:r>
            <a:r>
              <a:rPr lang="en-US" altLang="ja-JP" sz="2400" dirty="0"/>
              <a:t>2021</a:t>
            </a:r>
            <a:r>
              <a:rPr lang="ja-JP" altLang="en-US" sz="2400" dirty="0"/>
              <a:t>年</a:t>
            </a:r>
            <a:r>
              <a:rPr lang="en-US" altLang="ja-JP" sz="2400" dirty="0"/>
              <a:t>11</a:t>
            </a:r>
            <a:r>
              <a:rPr lang="ja-JP" altLang="en-US" sz="2400" dirty="0"/>
              <a:t>月</a:t>
            </a:r>
            <a:r>
              <a:rPr lang="en-US" altLang="ja-JP" sz="2400" dirty="0"/>
              <a:t>5</a:t>
            </a:r>
            <a:r>
              <a:rPr lang="ja-JP" altLang="en-US" sz="2400" dirty="0"/>
              <a:t>日＆</a:t>
            </a:r>
            <a:r>
              <a:rPr lang="en-US" altLang="ja-JP" sz="2400" dirty="0"/>
              <a:t>2022</a:t>
            </a:r>
            <a:r>
              <a:rPr lang="ja-JP" altLang="en-US" sz="2400" dirty="0"/>
              <a:t>年</a:t>
            </a:r>
            <a:r>
              <a:rPr lang="en-US" altLang="ja-JP" sz="2400" dirty="0"/>
              <a:t>2</a:t>
            </a:r>
            <a:r>
              <a:rPr lang="ja-JP" altLang="en-US" sz="2400" dirty="0"/>
              <a:t>月</a:t>
            </a:r>
            <a:r>
              <a:rPr lang="en-US" altLang="ja-JP" sz="2400" dirty="0"/>
              <a:t>12</a:t>
            </a:r>
            <a:r>
              <a:rPr lang="ja-JP" altLang="en-US" sz="2400" dirty="0"/>
              <a:t>日</a:t>
            </a:r>
            <a:endParaRPr lang="en-US" altLang="ja-JP" sz="2400" dirty="0"/>
          </a:p>
          <a:p>
            <a:pPr marL="0" indent="0">
              <a:buNone/>
            </a:pPr>
            <a:r>
              <a:rPr lang="ja-JP" altLang="en-US" dirty="0">
                <a:solidFill>
                  <a:schemeClr val="accent5">
                    <a:lumMod val="75000"/>
                  </a:schemeClr>
                </a:solidFill>
              </a:rPr>
              <a:t>回収理由　</a:t>
            </a:r>
            <a:r>
              <a:rPr lang="en-US" altLang="ja-JP" dirty="0"/>
              <a:t>2022/03/16</a:t>
            </a:r>
          </a:p>
          <a:p>
            <a:pPr marL="0" indent="0">
              <a:buNone/>
            </a:pPr>
            <a:r>
              <a:rPr lang="ja-JP" altLang="en-US" dirty="0"/>
              <a:t>当該製品のロット</a:t>
            </a:r>
            <a:r>
              <a:rPr lang="en-US" altLang="ja-JP" dirty="0"/>
              <a:t>T25751</a:t>
            </a:r>
            <a:r>
              <a:rPr lang="ja-JP" altLang="en-US" dirty="0"/>
              <a:t>および</a:t>
            </a:r>
            <a:r>
              <a:rPr lang="en-US" altLang="ja-JP" dirty="0"/>
              <a:t>TA4691</a:t>
            </a:r>
            <a:r>
              <a:rPr lang="ja-JP" altLang="en-US" dirty="0"/>
              <a:t>の製造に使用された構成生薬の一つであるボウフウにおきまして、製造販売承認書記載の製造工程の一部である選別工程を実施していないことが判明したため、対象ロットを自主回収することを決定しました。</a:t>
            </a:r>
          </a:p>
          <a:p>
            <a:pPr marL="0" indent="0">
              <a:buNone/>
            </a:pPr>
            <a:r>
              <a:rPr lang="ja-JP" altLang="en-US" dirty="0">
                <a:solidFill>
                  <a:schemeClr val="accent5">
                    <a:lumMod val="75000"/>
                  </a:schemeClr>
                </a:solidFill>
              </a:rPr>
              <a:t>⇒</a:t>
            </a:r>
            <a:endParaRPr lang="en-US" altLang="ja-JP" dirty="0">
              <a:solidFill>
                <a:schemeClr val="accent5">
                  <a:lumMod val="75000"/>
                </a:schemeClr>
              </a:solidFill>
            </a:endParaRPr>
          </a:p>
          <a:p>
            <a:pPr marL="0" indent="0">
              <a:buNone/>
            </a:pPr>
            <a:r>
              <a:rPr lang="ja-JP" altLang="en-US" dirty="0">
                <a:solidFill>
                  <a:schemeClr val="accent5">
                    <a:lumMod val="75000"/>
                  </a:schemeClr>
                </a:solidFill>
              </a:rPr>
              <a:t>選別工程を承認書に記載していたのでしょう。</a:t>
            </a:r>
            <a:endParaRPr lang="en-US" altLang="ja-JP" dirty="0">
              <a:solidFill>
                <a:schemeClr val="accent5">
                  <a:lumMod val="75000"/>
                </a:schemeClr>
              </a:solidFill>
            </a:endParaRPr>
          </a:p>
          <a:p>
            <a:pPr marL="0" indent="0">
              <a:buNone/>
            </a:pPr>
            <a:endParaRPr lang="ja-JP" altLang="en-US"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2799</TotalTime>
  <Words>104</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販売名：ツムラ立効散エキス顆粒（医療用）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246</cp:revision>
  <dcterms:created xsi:type="dcterms:W3CDTF">2015-03-05T03:29:01Z</dcterms:created>
  <dcterms:modified xsi:type="dcterms:W3CDTF">2022-04-17T12:18:58Z</dcterms:modified>
</cp:coreProperties>
</file>