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7" d="100"/>
          <a:sy n="67" d="100"/>
        </p:scale>
        <p:origin x="77" y="6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383957"/>
          </a:xfrm>
        </p:spPr>
        <p:txBody>
          <a:bodyPr>
            <a:noAutofit/>
          </a:bodyPr>
          <a:lstStyle/>
          <a:p>
            <a:r>
              <a:rPr lang="ja-JP" altLang="en-US" sz="2000" dirty="0">
                <a:sym typeface="Wingdings" panose="05000000000000000000" pitchFamily="2" charset="2"/>
              </a:rPr>
              <a:t>販売名：  </a:t>
            </a:r>
            <a:r>
              <a:rPr lang="en-US" altLang="ja-JP" sz="2000" dirty="0">
                <a:sym typeface="Wingdings" panose="05000000000000000000" pitchFamily="2" charset="2"/>
              </a:rPr>
              <a:t>(1)</a:t>
            </a:r>
            <a:r>
              <a:rPr lang="ja-JP" altLang="en-US" sz="2000" dirty="0">
                <a:sym typeface="Wingdings" panose="05000000000000000000" pitchFamily="2" charset="2"/>
              </a:rPr>
              <a:t>アウトＣ液 </a:t>
            </a:r>
            <a:r>
              <a:rPr lang="en-US" altLang="ja-JP" sz="2000" dirty="0">
                <a:sym typeface="Wingdings" panose="05000000000000000000" pitchFamily="2" charset="2"/>
              </a:rPr>
              <a:t>(2)</a:t>
            </a:r>
            <a:r>
              <a:rPr lang="ja-JP" altLang="en-US" sz="2000" dirty="0">
                <a:sym typeface="Wingdings" panose="05000000000000000000" pitchFamily="2" charset="2"/>
              </a:rPr>
              <a:t>アウトＣゼリー </a:t>
            </a:r>
            <a:r>
              <a:rPr lang="en-US" altLang="ja-JP" sz="2000" dirty="0">
                <a:sym typeface="Wingdings" panose="05000000000000000000" pitchFamily="2" charset="2"/>
              </a:rPr>
              <a:t>(3)</a:t>
            </a:r>
            <a:r>
              <a:rPr lang="ja-JP" altLang="en-US" sz="2000" dirty="0">
                <a:sym typeface="Wingdings" panose="05000000000000000000" pitchFamily="2" charset="2"/>
              </a:rPr>
              <a:t>エルゾンＥ軟膏 </a:t>
            </a:r>
            <a:r>
              <a:rPr lang="en-US" altLang="ja-JP" sz="2000" dirty="0">
                <a:sym typeface="Wingdings" panose="05000000000000000000" pitchFamily="2" charset="2"/>
              </a:rPr>
              <a:t>(4)</a:t>
            </a:r>
            <a:r>
              <a:rPr lang="ja-JP" altLang="en-US" sz="2000" dirty="0">
                <a:sym typeface="Wingdings" panose="05000000000000000000" pitchFamily="2" charset="2"/>
              </a:rPr>
              <a:t>カユミックアルファＡ軟膏 </a:t>
            </a:r>
            <a:r>
              <a:rPr lang="en-US" altLang="ja-JP" sz="2000" dirty="0">
                <a:sym typeface="Wingdings" panose="05000000000000000000" pitchFamily="2" charset="2"/>
              </a:rPr>
              <a:t>(5)</a:t>
            </a:r>
            <a:r>
              <a:rPr lang="ja-JP" altLang="en-US" sz="2000" dirty="0">
                <a:sym typeface="Wingdings" panose="05000000000000000000" pitchFamily="2" charset="2"/>
              </a:rPr>
              <a:t>カンパラナス　クリーム</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(6)</a:t>
            </a:r>
            <a:r>
              <a:rPr lang="ja-JP" altLang="en-US" sz="2000" dirty="0">
                <a:sym typeface="Wingdings" panose="05000000000000000000" pitchFamily="2" charset="2"/>
              </a:rPr>
              <a:t>カンパラナス液 </a:t>
            </a:r>
            <a:r>
              <a:rPr lang="en-US" altLang="ja-JP" sz="2000" dirty="0">
                <a:sym typeface="Wingdings" panose="05000000000000000000" pitchFamily="2" charset="2"/>
              </a:rPr>
              <a:t>(7)</a:t>
            </a:r>
            <a:r>
              <a:rPr lang="ja-JP" altLang="en-US" sz="2000" dirty="0">
                <a:sym typeface="Wingdings" panose="05000000000000000000" pitchFamily="2" charset="2"/>
              </a:rPr>
              <a:t>ギルメサゾン</a:t>
            </a:r>
            <a:r>
              <a:rPr lang="en-US" altLang="ja-JP" sz="2000" dirty="0">
                <a:sym typeface="Wingdings" panose="05000000000000000000" pitchFamily="2" charset="2"/>
              </a:rPr>
              <a:t>α</a:t>
            </a:r>
            <a:r>
              <a:rPr lang="ja-JP" altLang="en-US" sz="2000" dirty="0">
                <a:sym typeface="Wingdings" panose="05000000000000000000" pitchFamily="2" charset="2"/>
              </a:rPr>
              <a:t> </a:t>
            </a:r>
            <a:r>
              <a:rPr lang="en-US" altLang="ja-JP" sz="2000" dirty="0">
                <a:sym typeface="Wingdings" panose="05000000000000000000" pitchFamily="2" charset="2"/>
              </a:rPr>
              <a:t>(8)</a:t>
            </a:r>
            <a:r>
              <a:rPr lang="ja-JP" altLang="en-US" sz="2000" dirty="0">
                <a:sym typeface="Wingdings" panose="05000000000000000000" pitchFamily="2" charset="2"/>
              </a:rPr>
              <a:t>クールタームＣ </a:t>
            </a:r>
            <a:r>
              <a:rPr lang="en-US" altLang="ja-JP" sz="2000" dirty="0">
                <a:sym typeface="Wingdings" panose="05000000000000000000" pitchFamily="2" charset="2"/>
              </a:rPr>
              <a:t>(9)</a:t>
            </a:r>
            <a:r>
              <a:rPr lang="ja-JP" altLang="en-US" sz="2000" dirty="0">
                <a:sym typeface="Wingdings" panose="05000000000000000000" pitchFamily="2" charset="2"/>
              </a:rPr>
              <a:t>シークイン </a:t>
            </a:r>
            <a:r>
              <a:rPr lang="en-US" altLang="ja-JP" sz="2000" dirty="0">
                <a:sym typeface="Wingdings" panose="05000000000000000000" pitchFamily="2" charset="2"/>
              </a:rPr>
              <a:t>(10)</a:t>
            </a:r>
            <a:r>
              <a:rPr lang="ja-JP" altLang="en-US" sz="2000" dirty="0">
                <a:sym typeface="Wingdings" panose="05000000000000000000" pitchFamily="2" charset="2"/>
              </a:rPr>
              <a:t>新アウト軟膏 </a:t>
            </a:r>
            <a:r>
              <a:rPr lang="en-US" altLang="ja-JP" sz="2000" dirty="0">
                <a:sym typeface="Wingdings" panose="05000000000000000000" pitchFamily="2" charset="2"/>
              </a:rPr>
              <a:t>(11)</a:t>
            </a:r>
            <a:r>
              <a:rPr lang="ja-JP" altLang="en-US" sz="2000" dirty="0">
                <a:sym typeface="Wingdings" panose="05000000000000000000" pitchFamily="2" charset="2"/>
              </a:rPr>
              <a:t>新ヒフエース</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(12)</a:t>
            </a:r>
            <a:r>
              <a:rPr lang="ja-JP" altLang="en-US" sz="2000" dirty="0">
                <a:sym typeface="Wingdings" panose="05000000000000000000" pitchFamily="2" charset="2"/>
              </a:rPr>
              <a:t>デートニンＵＦクリーム </a:t>
            </a:r>
            <a:r>
              <a:rPr lang="en-US" altLang="ja-JP" sz="2000" dirty="0">
                <a:sym typeface="Wingdings" panose="05000000000000000000" pitchFamily="2" charset="2"/>
              </a:rPr>
              <a:t>(13)</a:t>
            </a:r>
            <a:r>
              <a:rPr lang="ja-JP" altLang="en-US" sz="2000" dirty="0">
                <a:sym typeface="Wingdings" panose="05000000000000000000" pitchFamily="2" charset="2"/>
              </a:rPr>
              <a:t>ニッポーデルマＰ軟膏 </a:t>
            </a:r>
            <a:r>
              <a:rPr lang="en-US" altLang="ja-JP" sz="2000" dirty="0">
                <a:sym typeface="Wingdings" panose="05000000000000000000" pitchFamily="2" charset="2"/>
              </a:rPr>
              <a:t>(14)</a:t>
            </a:r>
            <a:r>
              <a:rPr lang="ja-JP" altLang="en-US" sz="2000" dirty="0">
                <a:sym typeface="Wingdings" panose="05000000000000000000" pitchFamily="2" charset="2"/>
              </a:rPr>
              <a:t>ハーバーＳＳクリーム </a:t>
            </a:r>
            <a:r>
              <a:rPr lang="en-US" altLang="ja-JP" sz="2000" dirty="0">
                <a:sym typeface="Wingdings" panose="05000000000000000000" pitchFamily="2" charset="2"/>
              </a:rPr>
              <a:t>(15)</a:t>
            </a:r>
            <a:r>
              <a:rPr lang="ja-JP" altLang="en-US" sz="2000" dirty="0">
                <a:sym typeface="Wingdings" panose="05000000000000000000" pitchFamily="2" charset="2"/>
              </a:rPr>
              <a:t>ハーバーＳＳ軟膏</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(16)</a:t>
            </a:r>
            <a:r>
              <a:rPr lang="ja-JP" altLang="en-US" sz="2000" dirty="0">
                <a:sym typeface="Wingdings" panose="05000000000000000000" pitchFamily="2" charset="2"/>
              </a:rPr>
              <a:t>ヒフメタＵＦクリーム </a:t>
            </a:r>
            <a:r>
              <a:rPr lang="en-US" altLang="ja-JP" sz="2000" dirty="0">
                <a:sym typeface="Wingdings" panose="05000000000000000000" pitchFamily="2" charset="2"/>
              </a:rPr>
              <a:t>(17)</a:t>
            </a:r>
            <a:r>
              <a:rPr lang="ja-JP" altLang="en-US" sz="2000" dirty="0">
                <a:sym typeface="Wingdings" panose="05000000000000000000" pitchFamily="2" charset="2"/>
              </a:rPr>
              <a:t>プレゾ</a:t>
            </a:r>
            <a:r>
              <a:rPr lang="en-US" altLang="ja-JP" sz="2000" dirty="0">
                <a:sym typeface="Wingdings" panose="05000000000000000000" pitchFamily="2" charset="2"/>
              </a:rPr>
              <a:t>α</a:t>
            </a:r>
            <a:r>
              <a:rPr lang="ja-JP" altLang="en-US" sz="2000" dirty="0">
                <a:sym typeface="Wingdings" panose="05000000000000000000" pitchFamily="2" charset="2"/>
              </a:rPr>
              <a:t>クリーム </a:t>
            </a:r>
            <a:r>
              <a:rPr lang="en-US" altLang="ja-JP" sz="2000" dirty="0">
                <a:sym typeface="Wingdings" panose="05000000000000000000" pitchFamily="2" charset="2"/>
              </a:rPr>
              <a:t>(18)</a:t>
            </a:r>
            <a:r>
              <a:rPr lang="ja-JP" altLang="en-US" sz="2000" dirty="0">
                <a:sym typeface="Wingdings" panose="05000000000000000000" pitchFamily="2" charset="2"/>
              </a:rPr>
              <a:t>プレゾ</a:t>
            </a:r>
            <a:r>
              <a:rPr lang="en-US" altLang="ja-JP" sz="2000" dirty="0">
                <a:sym typeface="Wingdings" panose="05000000000000000000" pitchFamily="2" charset="2"/>
              </a:rPr>
              <a:t>α</a:t>
            </a:r>
            <a:r>
              <a:rPr lang="ja-JP" altLang="en-US" sz="2000" dirty="0">
                <a:sym typeface="Wingdings" panose="05000000000000000000" pitchFamily="2" charset="2"/>
              </a:rPr>
              <a:t>軟膏 </a:t>
            </a:r>
            <a:r>
              <a:rPr lang="en-US" altLang="ja-JP" sz="2000" dirty="0">
                <a:sym typeface="Wingdings" panose="05000000000000000000" pitchFamily="2" charset="2"/>
              </a:rPr>
              <a:t>(19)</a:t>
            </a:r>
            <a:r>
              <a:rPr lang="ja-JP" altLang="en-US" sz="2000" dirty="0">
                <a:sym typeface="Wingdings" panose="05000000000000000000" pitchFamily="2" charset="2"/>
              </a:rPr>
              <a:t>ペルミナースＵＦ </a:t>
            </a:r>
            <a:r>
              <a:rPr lang="en-US" altLang="ja-JP" sz="2000" dirty="0">
                <a:sym typeface="Wingdings" panose="05000000000000000000" pitchFamily="2" charset="2"/>
              </a:rPr>
              <a:t>(20)</a:t>
            </a:r>
            <a:r>
              <a:rPr lang="ja-JP" altLang="en-US" sz="2000" dirty="0">
                <a:sym typeface="Wingdings" panose="05000000000000000000" pitchFamily="2" charset="2"/>
              </a:rPr>
              <a:t>ミナゼリー</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(21)</a:t>
            </a:r>
            <a:r>
              <a:rPr lang="ja-JP" altLang="en-US" sz="2000" dirty="0">
                <a:sym typeface="Wingdings" panose="05000000000000000000" pitchFamily="2" charset="2"/>
              </a:rPr>
              <a:t>ヨノールＡ軟膏 </a:t>
            </a:r>
            <a:r>
              <a:rPr lang="en-US" altLang="ja-JP" sz="2000" dirty="0">
                <a:sym typeface="Wingdings" panose="05000000000000000000" pitchFamily="2" charset="2"/>
              </a:rPr>
              <a:t>(22)</a:t>
            </a:r>
            <a:r>
              <a:rPr lang="ja-JP" altLang="en-US" sz="2000" dirty="0">
                <a:sym typeface="Wingdings" panose="05000000000000000000" pitchFamily="2" charset="2"/>
              </a:rPr>
              <a:t>ワントップゲル </a:t>
            </a:r>
            <a:r>
              <a:rPr lang="en-US" altLang="ja-JP" sz="2000" dirty="0">
                <a:sym typeface="Wingdings" panose="05000000000000000000" pitchFamily="2" charset="2"/>
              </a:rPr>
              <a:t>(23)</a:t>
            </a:r>
            <a:r>
              <a:rPr lang="ja-JP" altLang="en-US" sz="2000" dirty="0">
                <a:sym typeface="Wingdings" panose="05000000000000000000" pitchFamily="2" charset="2"/>
              </a:rPr>
              <a:t>ワンマインＡ</a:t>
            </a:r>
            <a:r>
              <a:rPr lang="ja-JP" altLang="en-US" sz="2000" dirty="0">
                <a:solidFill>
                  <a:srgbClr val="C00000"/>
                </a:solidFill>
                <a:sym typeface="Wingdings" panose="05000000000000000000" pitchFamily="2" charset="2"/>
              </a:rPr>
              <a:t>製品回収</a:t>
            </a:r>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1383957"/>
            <a:ext cx="12192000" cy="5474046"/>
          </a:xfrm>
        </p:spPr>
        <p:txBody>
          <a:bodyPr>
            <a:noAutofit/>
          </a:bodyPr>
          <a:lstStyle/>
          <a:p>
            <a:pPr marL="0" indent="0">
              <a:buNone/>
            </a:pPr>
            <a:r>
              <a:rPr lang="ja-JP" altLang="en-US" sz="2000" dirty="0"/>
              <a:t>対象ロット　　数量及　　　　　　出荷時期</a:t>
            </a:r>
            <a:endParaRPr lang="en-US" altLang="ja-JP" sz="2000" dirty="0"/>
          </a:p>
          <a:p>
            <a:pPr marL="0" indent="0">
              <a:buNone/>
            </a:pPr>
            <a:r>
              <a:rPr lang="en-US" altLang="ja-JP" sz="2000" dirty="0"/>
              <a:t>23</a:t>
            </a:r>
            <a:r>
              <a:rPr lang="ja-JP" altLang="en-US" sz="2000" dirty="0"/>
              <a:t>製品　　　多数</a:t>
            </a:r>
            <a:r>
              <a:rPr lang="zh-TW" altLang="en-US" sz="2000" dirty="0"/>
              <a:t>　</a:t>
            </a:r>
            <a:r>
              <a:rPr lang="ja-JP" altLang="en-US" sz="2000" dirty="0"/>
              <a:t>　　　　有効期間残っているもの全て（</a:t>
            </a:r>
            <a:r>
              <a:rPr lang="en-US" altLang="ja-JP" sz="2000" dirty="0"/>
              <a:t>2016</a:t>
            </a:r>
            <a:r>
              <a:rPr lang="ja-JP" altLang="en-US" sz="2000" dirty="0"/>
              <a:t>年頃から）</a:t>
            </a:r>
            <a:r>
              <a:rPr lang="zh-TW" altLang="en-US" sz="2000" dirty="0"/>
              <a:t>　</a:t>
            </a:r>
            <a:endParaRPr lang="en-US" altLang="zh-TW" sz="2000" dirty="0"/>
          </a:p>
          <a:p>
            <a:pPr marL="0" indent="0">
              <a:buNone/>
            </a:pPr>
            <a:r>
              <a:rPr lang="ja-JP" altLang="en-US" sz="2400" dirty="0">
                <a:solidFill>
                  <a:schemeClr val="accent5">
                    <a:lumMod val="75000"/>
                  </a:schemeClr>
                </a:solidFill>
              </a:rPr>
              <a:t>回収理由　</a:t>
            </a:r>
            <a:r>
              <a:rPr lang="en-US" altLang="ja-JP" sz="2400" dirty="0"/>
              <a:t>2022/03/16</a:t>
            </a:r>
          </a:p>
          <a:p>
            <a:pPr marL="0" indent="0">
              <a:buNone/>
            </a:pPr>
            <a:r>
              <a:rPr lang="ja-JP" altLang="en-US" sz="2400" dirty="0">
                <a:solidFill>
                  <a:schemeClr val="accent5">
                    <a:lumMod val="75000"/>
                  </a:schemeClr>
                </a:solidFill>
              </a:rPr>
              <a:t>（１）～（４）、（７）～（８）及び、（１０）～（２３）の製品について出荷試験の一部で承認書に記載の試験方法と異なる方法で試験を実施していたことが判明したため、使用期限内の全ロットについて自主回収することとしました。</a:t>
            </a:r>
          </a:p>
          <a:p>
            <a:pPr marL="0" indent="0">
              <a:buNone/>
            </a:pPr>
            <a:r>
              <a:rPr lang="ja-JP" altLang="en-US" sz="2400" dirty="0">
                <a:solidFill>
                  <a:schemeClr val="accent5">
                    <a:lumMod val="75000"/>
                  </a:schemeClr>
                </a:solidFill>
              </a:rPr>
              <a:t>（５）～（６）及び（９）の製品について出荷試験の一部で承認書に記載の試験方法と異なる方法で試験を実施していたことが判明したため、使用期限内の一部ロットについて自主回収することとしました。</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2656</TotalTime>
  <Words>279</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(1)アウトＣ液 (2)アウトＣゼリー (3)エルゾンＥ軟膏 (4)カユミックアルファＡ軟膏 (5)カンパラナス　クリーム  (6)カンパラナス液 (7)ギルメサゾンα (8)クールタームＣ (9)シークイン (10)新アウト軟膏 (11)新ヒフエース  (12)デートニンＵＦクリーム (13)ニッポーデルマＰ軟膏 (14)ハーバーＳＳクリーム (15)ハーバーＳＳ軟膏  (16)ヒフメタＵＦクリーム (17)プレゾαクリーム (18)プレゾα軟膏 (19)ペルミナースＵＦ (20)ミナゼリー  (21)ヨノールＡ軟膏 (22)ワントップゲル (23)ワンマインＡ製品回収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234</cp:revision>
  <dcterms:created xsi:type="dcterms:W3CDTF">2015-03-05T03:29:01Z</dcterms:created>
  <dcterms:modified xsi:type="dcterms:W3CDTF">2022-04-17T12:14:08Z</dcterms:modified>
</cp:coreProperties>
</file>