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40" d="100"/>
          <a:sy n="40" d="100"/>
        </p:scale>
        <p:origin x="72" y="7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2016/2/6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2"/>
            <a:ext cx="12192000" cy="1930666"/>
          </a:xfrm>
        </p:spPr>
        <p:txBody>
          <a:bodyPr>
            <a:normAutofit/>
          </a:bodyPr>
          <a:lstStyle/>
          <a:p>
            <a:r>
              <a:rPr lang="ja-JP" altLang="en-US" sz="3200" dirty="0" smtClean="0"/>
              <a:t>販売名</a:t>
            </a:r>
            <a:r>
              <a:rPr lang="en-US" altLang="ja-JP" sz="3200" dirty="0">
                <a:sym typeface="Wingdings" panose="05000000000000000000" pitchFamily="2" charset="2"/>
              </a:rPr>
              <a:t/>
            </a:r>
            <a:br>
              <a:rPr lang="en-US" altLang="ja-JP" sz="3200" dirty="0">
                <a:sym typeface="Wingdings" panose="05000000000000000000" pitchFamily="2" charset="2"/>
              </a:rPr>
            </a:br>
            <a:r>
              <a:rPr lang="en-US" altLang="ja-JP" sz="3200" dirty="0" smtClean="0">
                <a:sym typeface="Wingdings" panose="05000000000000000000" pitchFamily="2" charset="2"/>
              </a:rPr>
              <a:t>(</a:t>
            </a:r>
            <a:r>
              <a:rPr lang="en-US" altLang="ja-JP" sz="3200" dirty="0">
                <a:sym typeface="Wingdings" panose="05000000000000000000" pitchFamily="2" charset="2"/>
              </a:rPr>
              <a:t>1)</a:t>
            </a:r>
            <a:r>
              <a:rPr lang="ja-JP" altLang="en-US" sz="3200" dirty="0">
                <a:sym typeface="Wingdings" panose="05000000000000000000" pitchFamily="2" charset="2"/>
              </a:rPr>
              <a:t>トキワ南天喉</a:t>
            </a:r>
            <a:r>
              <a:rPr lang="ja-JP" altLang="en-US" sz="3200" dirty="0" smtClean="0">
                <a:sym typeface="Wingdings" panose="05000000000000000000" pitchFamily="2" charset="2"/>
              </a:rPr>
              <a:t>飴    </a:t>
            </a:r>
            <a:r>
              <a:rPr lang="en-US" altLang="ja-JP" sz="3200" dirty="0" smtClean="0">
                <a:sym typeface="Wingdings" panose="05000000000000000000" pitchFamily="2" charset="2"/>
              </a:rPr>
              <a:t>(</a:t>
            </a:r>
            <a:r>
              <a:rPr lang="en-US" altLang="ja-JP" sz="3200" dirty="0">
                <a:sym typeface="Wingdings" panose="05000000000000000000" pitchFamily="2" charset="2"/>
              </a:rPr>
              <a:t>2)</a:t>
            </a:r>
            <a:r>
              <a:rPr lang="ja-JP" altLang="en-US" sz="3200" dirty="0">
                <a:sym typeface="Wingdings" panose="05000000000000000000" pitchFamily="2" charset="2"/>
              </a:rPr>
              <a:t>南天の</a:t>
            </a:r>
            <a:r>
              <a:rPr lang="ja-JP" altLang="en-US" sz="3200" dirty="0" err="1">
                <a:sym typeface="Wingdings" panose="05000000000000000000" pitchFamily="2" charset="2"/>
              </a:rPr>
              <a:t>ど</a:t>
            </a:r>
            <a:r>
              <a:rPr lang="ja-JP" altLang="en-US" sz="3200" dirty="0">
                <a:sym typeface="Wingdings" panose="05000000000000000000" pitchFamily="2" charset="2"/>
              </a:rPr>
              <a:t>飴</a:t>
            </a:r>
            <a:r>
              <a:rPr lang="ja-JP" altLang="en-US" sz="3200" dirty="0" smtClean="0">
                <a:sym typeface="Wingdings" panose="05000000000000000000" pitchFamily="2" charset="2"/>
              </a:rPr>
              <a:t>クール</a:t>
            </a:r>
            <a:r>
              <a:rPr lang="ja-JP" altLang="en-US" sz="3200" dirty="0">
                <a:sym typeface="Wingdings" panose="05000000000000000000" pitchFamily="2" charset="2"/>
              </a:rPr>
              <a:t>　 </a:t>
            </a:r>
            <a:r>
              <a:rPr lang="en-US" altLang="ja-JP" sz="3200" dirty="0">
                <a:sym typeface="Wingdings" panose="05000000000000000000" pitchFamily="2" charset="2"/>
              </a:rPr>
              <a:t>(3)</a:t>
            </a:r>
            <a:r>
              <a:rPr lang="ja-JP" altLang="en-US" sz="3200" dirty="0">
                <a:sym typeface="Wingdings" panose="05000000000000000000" pitchFamily="2" charset="2"/>
              </a:rPr>
              <a:t>南天の</a:t>
            </a:r>
            <a:r>
              <a:rPr lang="ja-JP" altLang="en-US" sz="3200" dirty="0" err="1">
                <a:sym typeface="Wingdings" panose="05000000000000000000" pitchFamily="2" charset="2"/>
              </a:rPr>
              <a:t>ど</a:t>
            </a:r>
            <a:r>
              <a:rPr lang="ja-JP" altLang="en-US" sz="3200" dirty="0">
                <a:sym typeface="Wingdings" panose="05000000000000000000" pitchFamily="2" charset="2"/>
              </a:rPr>
              <a:t>飴Ｕ</a:t>
            </a:r>
            <a:br>
              <a:rPr lang="ja-JP" altLang="en-US" sz="3200" dirty="0">
                <a:sym typeface="Wingdings" panose="05000000000000000000" pitchFamily="2" charset="2"/>
              </a:rPr>
            </a:br>
            <a:r>
              <a:rPr lang="en-US" altLang="ja-JP" sz="3200" dirty="0" smtClean="0">
                <a:sym typeface="Wingdings" panose="05000000000000000000" pitchFamily="2" charset="2"/>
              </a:rPr>
              <a:t>(</a:t>
            </a:r>
            <a:r>
              <a:rPr lang="en-US" altLang="ja-JP" sz="3200" dirty="0">
                <a:sym typeface="Wingdings" panose="05000000000000000000" pitchFamily="2" charset="2"/>
              </a:rPr>
              <a:t>4)</a:t>
            </a:r>
            <a:r>
              <a:rPr lang="ja-JP" altLang="en-US" sz="3200" dirty="0">
                <a:sym typeface="Wingdings" panose="05000000000000000000" pitchFamily="2" charset="2"/>
              </a:rPr>
              <a:t>南天の</a:t>
            </a:r>
            <a:r>
              <a:rPr lang="ja-JP" altLang="en-US" sz="3200" dirty="0" err="1">
                <a:sym typeface="Wingdings" panose="05000000000000000000" pitchFamily="2" charset="2"/>
              </a:rPr>
              <a:t>ど</a:t>
            </a:r>
            <a:r>
              <a:rPr lang="ja-JP" altLang="en-US" sz="3200" dirty="0">
                <a:sym typeface="Wingdings" panose="05000000000000000000" pitchFamily="2" charset="2"/>
              </a:rPr>
              <a:t>飴</a:t>
            </a:r>
            <a:r>
              <a:rPr lang="ja-JP" altLang="en-US" sz="3200" dirty="0" smtClean="0">
                <a:sym typeface="Wingdings" panose="05000000000000000000" pitchFamily="2" charset="2"/>
              </a:rPr>
              <a:t>Ｈ</a:t>
            </a:r>
            <a:r>
              <a:rPr lang="ja-JP" altLang="en-US" sz="3200" dirty="0">
                <a:sym typeface="Wingdings" panose="05000000000000000000" pitchFamily="2" charset="2"/>
              </a:rPr>
              <a:t>　　</a:t>
            </a:r>
            <a:r>
              <a:rPr lang="ja-JP" altLang="en-US" sz="3200" dirty="0" smtClean="0">
                <a:sym typeface="Wingdings" panose="05000000000000000000" pitchFamily="2" charset="2"/>
              </a:rPr>
              <a:t>  </a:t>
            </a:r>
            <a:r>
              <a:rPr lang="en-US" altLang="ja-JP" sz="3200" dirty="0">
                <a:sym typeface="Wingdings" panose="05000000000000000000" pitchFamily="2" charset="2"/>
              </a:rPr>
              <a:t>(5)</a:t>
            </a:r>
            <a:r>
              <a:rPr lang="ja-JP" altLang="en-US" sz="3200" dirty="0">
                <a:sym typeface="Wingdings" panose="05000000000000000000" pitchFamily="2" charset="2"/>
              </a:rPr>
              <a:t>南天の</a:t>
            </a:r>
            <a:r>
              <a:rPr lang="ja-JP" altLang="en-US" sz="3200" dirty="0" err="1">
                <a:sym typeface="Wingdings" panose="05000000000000000000" pitchFamily="2" charset="2"/>
              </a:rPr>
              <a:t>ど</a:t>
            </a:r>
            <a:r>
              <a:rPr lang="ja-JP" altLang="en-US" sz="3200" dirty="0">
                <a:sym typeface="Wingdings" panose="05000000000000000000" pitchFamily="2" charset="2"/>
              </a:rPr>
              <a:t>飴</a:t>
            </a:r>
            <a:r>
              <a:rPr lang="ja-JP" altLang="en-US" sz="3200" dirty="0" smtClean="0">
                <a:sym typeface="Wingdings" panose="05000000000000000000" pitchFamily="2" charset="2"/>
              </a:rPr>
              <a:t>Ｌ</a:t>
            </a:r>
            <a:r>
              <a:rPr lang="ja-JP" altLang="en-US" sz="3200" dirty="0">
                <a:sym typeface="Wingdings" panose="05000000000000000000" pitchFamily="2" charset="2"/>
              </a:rPr>
              <a:t>　　　　 </a:t>
            </a:r>
            <a:r>
              <a:rPr lang="en-US" altLang="ja-JP" sz="3200" dirty="0">
                <a:sym typeface="Wingdings" panose="05000000000000000000" pitchFamily="2" charset="2"/>
              </a:rPr>
              <a:t>(6)</a:t>
            </a:r>
            <a:r>
              <a:rPr lang="ja-JP" altLang="en-US" sz="3200" dirty="0">
                <a:sym typeface="Wingdings" panose="05000000000000000000" pitchFamily="2" charset="2"/>
              </a:rPr>
              <a:t>南天の</a:t>
            </a:r>
            <a:r>
              <a:rPr lang="ja-JP" altLang="en-US" sz="3200" dirty="0" err="1">
                <a:sym typeface="Wingdings" panose="05000000000000000000" pitchFamily="2" charset="2"/>
              </a:rPr>
              <a:t>ど</a:t>
            </a:r>
            <a:r>
              <a:rPr lang="ja-JP" altLang="en-US" sz="3200" dirty="0">
                <a:sym typeface="Wingdings" panose="05000000000000000000" pitchFamily="2" charset="2"/>
              </a:rPr>
              <a:t>飴Ｏ</a:t>
            </a:r>
            <a:br>
              <a:rPr lang="ja-JP" altLang="en-US" sz="3200" dirty="0">
                <a:sym typeface="Wingdings" panose="05000000000000000000" pitchFamily="2" charset="2"/>
              </a:rPr>
            </a:br>
            <a:r>
              <a:rPr lang="en-US" altLang="ja-JP" sz="3200" dirty="0" smtClean="0">
                <a:sym typeface="Wingdings" panose="05000000000000000000" pitchFamily="2" charset="2"/>
              </a:rPr>
              <a:t>(</a:t>
            </a:r>
            <a:r>
              <a:rPr lang="en-US" altLang="ja-JP" sz="3200" dirty="0">
                <a:sym typeface="Wingdings" panose="05000000000000000000" pitchFamily="2" charset="2"/>
              </a:rPr>
              <a:t>7)</a:t>
            </a:r>
            <a:r>
              <a:rPr lang="ja-JP" altLang="en-US" sz="3200" dirty="0">
                <a:sym typeface="Wingdings" panose="05000000000000000000" pitchFamily="2" charset="2"/>
              </a:rPr>
              <a:t>南天の</a:t>
            </a:r>
            <a:r>
              <a:rPr lang="ja-JP" altLang="en-US" sz="3200" dirty="0" err="1">
                <a:sym typeface="Wingdings" panose="05000000000000000000" pitchFamily="2" charset="2"/>
              </a:rPr>
              <a:t>ど</a:t>
            </a:r>
            <a:r>
              <a:rPr lang="ja-JP" altLang="en-US" sz="3200" dirty="0">
                <a:sym typeface="Wingdings" panose="05000000000000000000" pitchFamily="2" charset="2"/>
              </a:rPr>
              <a:t>飴</a:t>
            </a:r>
            <a:r>
              <a:rPr lang="ja-JP" altLang="en-US" sz="3200" dirty="0" smtClean="0">
                <a:sym typeface="Wingdings" panose="05000000000000000000" pitchFamily="2" charset="2"/>
              </a:rPr>
              <a:t>Ｓ</a:t>
            </a:r>
            <a:r>
              <a:rPr lang="ja-JP" altLang="en-US" sz="3200" dirty="0">
                <a:sym typeface="Wingdings" panose="05000000000000000000" pitchFamily="2" charset="2"/>
              </a:rPr>
              <a:t>　　 </a:t>
            </a:r>
            <a:r>
              <a:rPr lang="ja-JP" altLang="en-US" sz="3200" dirty="0" smtClean="0">
                <a:sym typeface="Wingdings" panose="05000000000000000000" pitchFamily="2" charset="2"/>
              </a:rPr>
              <a:t> </a:t>
            </a:r>
            <a:r>
              <a:rPr lang="en-US" altLang="ja-JP" sz="3200" dirty="0" smtClean="0">
                <a:sym typeface="Wingdings" panose="05000000000000000000" pitchFamily="2" charset="2"/>
              </a:rPr>
              <a:t>(</a:t>
            </a:r>
            <a:r>
              <a:rPr lang="en-US" altLang="ja-JP" sz="3200" dirty="0">
                <a:sym typeface="Wingdings" panose="05000000000000000000" pitchFamily="2" charset="2"/>
              </a:rPr>
              <a:t>8)</a:t>
            </a:r>
            <a:r>
              <a:rPr lang="ja-JP" altLang="en-US" sz="3200" dirty="0">
                <a:sym typeface="Wingdings" panose="05000000000000000000" pitchFamily="2" charset="2"/>
              </a:rPr>
              <a:t>南天の</a:t>
            </a:r>
            <a:r>
              <a:rPr lang="ja-JP" altLang="en-US" sz="3200" dirty="0" err="1">
                <a:sym typeface="Wingdings" panose="05000000000000000000" pitchFamily="2" charset="2"/>
              </a:rPr>
              <a:t>ど</a:t>
            </a:r>
            <a:r>
              <a:rPr lang="ja-JP" altLang="en-US" sz="3200" dirty="0">
                <a:sym typeface="Wingdings" panose="05000000000000000000" pitchFamily="2" charset="2"/>
              </a:rPr>
              <a:t>飴</a:t>
            </a:r>
            <a:r>
              <a:rPr lang="ja-JP" altLang="en-US" sz="3200" dirty="0" smtClean="0">
                <a:sym typeface="Wingdings" panose="05000000000000000000" pitchFamily="2" charset="2"/>
              </a:rPr>
              <a:t>Ｙ</a:t>
            </a:r>
            <a:r>
              <a:rPr lang="ja-JP" altLang="en-US" sz="3200" dirty="0">
                <a:sym typeface="Wingdings" panose="05000000000000000000" pitchFamily="2" charset="2"/>
              </a:rPr>
              <a:t>　　 </a:t>
            </a:r>
            <a:r>
              <a:rPr lang="en-US" altLang="ja-JP" sz="3200" dirty="0">
                <a:sym typeface="Wingdings" panose="05000000000000000000" pitchFamily="2" charset="2"/>
              </a:rPr>
              <a:t>(9)</a:t>
            </a:r>
            <a:r>
              <a:rPr lang="ja-JP" altLang="en-US" sz="3200" dirty="0">
                <a:sym typeface="Wingdings" panose="05000000000000000000" pitchFamily="2" charset="2"/>
              </a:rPr>
              <a:t>常盤の</a:t>
            </a:r>
            <a:r>
              <a:rPr lang="ja-JP" altLang="en-US" sz="3200" dirty="0" err="1">
                <a:sym typeface="Wingdings" panose="05000000000000000000" pitchFamily="2" charset="2"/>
              </a:rPr>
              <a:t>ど</a:t>
            </a:r>
            <a:r>
              <a:rPr lang="ja-JP" altLang="en-US" sz="3200" dirty="0" smtClean="0">
                <a:sym typeface="Wingdings" panose="05000000000000000000" pitchFamily="2" charset="2"/>
              </a:rPr>
              <a:t>飴</a:t>
            </a:r>
            <a:r>
              <a:rPr lang="ja-JP" altLang="en-US" sz="3200" dirty="0" smtClean="0">
                <a:sym typeface="Wingdings" panose="05000000000000000000" pitchFamily="2" charset="2"/>
              </a:rPr>
              <a:t>  </a:t>
            </a:r>
            <a:r>
              <a:rPr lang="ja-JP" altLang="en-US" sz="3200" dirty="0">
                <a:sym typeface="Wingdings" panose="05000000000000000000" pitchFamily="2" charset="2"/>
              </a:rPr>
              <a:t>　　 </a:t>
            </a:r>
            <a:r>
              <a:rPr lang="ja-JP" altLang="en-US" sz="3200" dirty="0" smtClean="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2719138"/>
            <a:ext cx="12191999" cy="4138862"/>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a:t>
            </a:r>
            <a:r>
              <a:rPr lang="ja-JP" altLang="en-US" sz="3200" b="1" dirty="0" smtClean="0">
                <a:solidFill>
                  <a:srgbClr val="002060"/>
                </a:solidFill>
              </a:rPr>
              <a:t>数量及び</a:t>
            </a:r>
            <a:r>
              <a:rPr lang="ja-JP" altLang="en-US" sz="3200" b="1" dirty="0">
                <a:solidFill>
                  <a:srgbClr val="002060"/>
                </a:solidFill>
              </a:rPr>
              <a:t>出荷</a:t>
            </a:r>
            <a:r>
              <a:rPr lang="ja-JP" altLang="en-US" sz="3200" b="1" dirty="0" smtClean="0">
                <a:solidFill>
                  <a:srgbClr val="002060"/>
                </a:solidFill>
              </a:rPr>
              <a:t>時期　　</a:t>
            </a:r>
            <a:endParaRPr lang="en-US" altLang="ja-JP" sz="3200" b="1" dirty="0" smtClean="0">
              <a:solidFill>
                <a:srgbClr val="002060"/>
              </a:solidFill>
            </a:endParaRPr>
          </a:p>
          <a:p>
            <a:pPr marL="0" indent="0">
              <a:buNone/>
            </a:pPr>
            <a:r>
              <a:rPr lang="ja-JP" altLang="en-US" dirty="0"/>
              <a:t>対象ロット </a:t>
            </a:r>
            <a:r>
              <a:rPr lang="ja-JP" altLang="en-US" dirty="0" smtClean="0"/>
              <a:t>：約</a:t>
            </a:r>
            <a:r>
              <a:rPr lang="en-US" altLang="ja-JP" dirty="0" smtClean="0"/>
              <a:t>450</a:t>
            </a:r>
            <a:r>
              <a:rPr lang="ja-JP" altLang="en-US" dirty="0" smtClean="0"/>
              <a:t>ロット</a:t>
            </a:r>
            <a:r>
              <a:rPr lang="ja-JP" altLang="en-US" dirty="0"/>
              <a:t>　</a:t>
            </a:r>
            <a:endParaRPr lang="en-US" altLang="ja-JP" dirty="0" smtClean="0"/>
          </a:p>
          <a:p>
            <a:pPr marL="0" indent="0">
              <a:buNone/>
            </a:pPr>
            <a:r>
              <a:rPr lang="ja-JP" altLang="en-US" dirty="0" smtClean="0"/>
              <a:t>出荷</a:t>
            </a:r>
            <a:r>
              <a:rPr lang="ja-JP" altLang="en-US" dirty="0"/>
              <a:t>数量</a:t>
            </a:r>
            <a:r>
              <a:rPr lang="ja-JP" altLang="en-US" dirty="0" smtClean="0"/>
              <a:t>：約</a:t>
            </a:r>
            <a:r>
              <a:rPr lang="en-US" altLang="ja-JP" dirty="0" smtClean="0"/>
              <a:t>700</a:t>
            </a:r>
            <a:r>
              <a:rPr lang="ja-JP" altLang="en-US" dirty="0" smtClean="0"/>
              <a:t>万個</a:t>
            </a:r>
            <a:endParaRPr lang="ja-JP" altLang="en-US" dirty="0"/>
          </a:p>
          <a:p>
            <a:pPr marL="0" indent="0">
              <a:buNone/>
            </a:pPr>
            <a:r>
              <a:rPr lang="ja-JP" altLang="en-US" dirty="0"/>
              <a:t>出荷時期</a:t>
            </a:r>
            <a:r>
              <a:rPr lang="ja-JP" altLang="en-US" dirty="0" smtClean="0"/>
              <a:t>：</a:t>
            </a:r>
            <a:r>
              <a:rPr lang="en-US" altLang="ja-JP" dirty="0" smtClean="0"/>
              <a:t>2011</a:t>
            </a:r>
            <a:r>
              <a:rPr lang="ja-JP" altLang="en-US" dirty="0" smtClean="0"/>
              <a:t>年</a:t>
            </a:r>
            <a:r>
              <a:rPr lang="en-US" altLang="ja-JP" dirty="0" smtClean="0"/>
              <a:t>6</a:t>
            </a:r>
            <a:r>
              <a:rPr lang="ja-JP" altLang="en-US" dirty="0" smtClean="0"/>
              <a:t>月～</a:t>
            </a:r>
            <a:r>
              <a:rPr lang="en-US" altLang="ja-JP" dirty="0" smtClean="0"/>
              <a:t>2015</a:t>
            </a:r>
            <a:r>
              <a:rPr lang="ja-JP" altLang="en-US" dirty="0" smtClean="0"/>
              <a:t>年</a:t>
            </a:r>
            <a:r>
              <a:rPr lang="en-US" altLang="ja-JP" dirty="0" smtClean="0"/>
              <a:t>12</a:t>
            </a:r>
            <a:r>
              <a:rPr lang="ja-JP" altLang="en-US" dirty="0" smtClean="0"/>
              <a:t>月</a:t>
            </a:r>
            <a:endParaRPr lang="ja-JP" altLang="en-US" dirty="0"/>
          </a:p>
          <a:p>
            <a:pPr marL="0" indent="0">
              <a:buNone/>
            </a:pP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28601"/>
            <a:ext cx="12192000" cy="506186"/>
          </a:xfrm>
        </p:spPr>
        <p:txBody>
          <a:bodyPr>
            <a:normAutofit fontScale="90000"/>
          </a:bodyPr>
          <a:lstStyle/>
          <a:p>
            <a:r>
              <a:rPr lang="ja-JP" altLang="en-US" sz="3600" dirty="0"/>
              <a:t>販売名</a:t>
            </a:r>
            <a:r>
              <a:rPr lang="ja-JP" altLang="en-US" sz="3600" dirty="0" smtClean="0"/>
              <a:t>：　</a:t>
            </a:r>
            <a:r>
              <a:rPr lang="ja-JP" altLang="en-US" sz="3600" dirty="0" smtClean="0"/>
              <a:t>南天の</a:t>
            </a:r>
            <a:r>
              <a:rPr lang="ja-JP" altLang="en-US" sz="3600" dirty="0" err="1" smtClean="0"/>
              <a:t>ど</a:t>
            </a:r>
            <a:r>
              <a:rPr lang="ja-JP" altLang="en-US" sz="3600" dirty="0" smtClean="0"/>
              <a:t>飴　９品目</a:t>
            </a:r>
            <a:r>
              <a:rPr lang="ja-JP" altLang="en-US" sz="3600" dirty="0" smtClean="0"/>
              <a:t> </a:t>
            </a:r>
            <a:r>
              <a:rPr lang="ja-JP" altLang="en-US" sz="3600" dirty="0"/>
              <a:t>　</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865415"/>
            <a:ext cx="12191999" cy="5992586"/>
          </a:xfrm>
        </p:spPr>
        <p:txBody>
          <a:bodyPr>
            <a:normAutofit/>
          </a:bodyPr>
          <a:lstStyle/>
          <a:p>
            <a:pPr marL="0" indent="0">
              <a:buNone/>
            </a:pPr>
            <a:r>
              <a:rPr lang="ja-JP" altLang="en-US" sz="3400" b="1" dirty="0" smtClean="0">
                <a:solidFill>
                  <a:srgbClr val="002060"/>
                </a:solidFill>
              </a:rPr>
              <a:t>回収</a:t>
            </a:r>
            <a:r>
              <a:rPr lang="ja-JP" altLang="en-US" sz="3400" b="1" dirty="0">
                <a:solidFill>
                  <a:srgbClr val="002060"/>
                </a:solidFill>
              </a:rPr>
              <a:t>理由</a:t>
            </a:r>
            <a:r>
              <a:rPr lang="ja-JP" altLang="en-US" dirty="0"/>
              <a:t>　</a:t>
            </a:r>
            <a:r>
              <a:rPr lang="en-US" altLang="ja-JP" dirty="0" smtClean="0"/>
              <a:t>2016</a:t>
            </a:r>
            <a:r>
              <a:rPr lang="ja-JP" altLang="en-US" dirty="0" smtClean="0"/>
              <a:t>年１月</a:t>
            </a:r>
            <a:r>
              <a:rPr lang="en-US" altLang="ja-JP" dirty="0" smtClean="0"/>
              <a:t>19</a:t>
            </a:r>
            <a:r>
              <a:rPr lang="ja-JP" altLang="en-US" dirty="0" smtClean="0"/>
              <a:t>日</a:t>
            </a:r>
            <a:endParaRPr lang="ja-JP" altLang="en-US" dirty="0"/>
          </a:p>
          <a:p>
            <a:pPr marL="0" indent="0">
              <a:buNone/>
            </a:pPr>
            <a:r>
              <a:rPr lang="ja-JP" altLang="en-US" dirty="0"/>
              <a:t>原薬の製造工程において製造販売承認書に記載の無い成分が使用されたことが確認されたため、自主回収</a:t>
            </a:r>
            <a:r>
              <a:rPr lang="ja-JP" altLang="en-US" dirty="0" smtClean="0"/>
              <a:t>いたします。</a:t>
            </a:r>
            <a:endParaRPr lang="en-US" altLang="ja-JP" dirty="0" smtClean="0"/>
          </a:p>
          <a:p>
            <a:pPr marL="0" indent="0">
              <a:buNone/>
            </a:pPr>
            <a:r>
              <a:rPr lang="ja-JP" altLang="en-US" b="1" dirty="0">
                <a:solidFill>
                  <a:srgbClr val="002060"/>
                </a:solidFill>
              </a:rPr>
              <a:t>危惧される具体的な健康被害</a:t>
            </a:r>
            <a:endParaRPr lang="en-US" altLang="ja-JP" b="1" dirty="0" smtClean="0">
              <a:solidFill>
                <a:srgbClr val="002060"/>
              </a:solidFill>
            </a:endParaRPr>
          </a:p>
          <a:p>
            <a:pPr marL="0" indent="0">
              <a:buNone/>
            </a:pPr>
            <a:r>
              <a:rPr lang="ja-JP" altLang="en-US" sz="3200" dirty="0"/>
              <a:t>使用されていた成分は食品素材であるデキストリンならびに食品添加物であるリン酸三カルシウムであり、</a:t>
            </a:r>
            <a:r>
              <a:rPr lang="ja-JP" altLang="en-US" sz="3200" dirty="0" smtClean="0"/>
              <a:t>重篤な</a:t>
            </a:r>
            <a:r>
              <a:rPr lang="ja-JP" altLang="en-US" sz="3200" dirty="0"/>
              <a:t>健康被害が発生する恐れはありません。また現在まで健康被害の報告は受けておりません</a:t>
            </a:r>
            <a:r>
              <a:rPr lang="ja-JP" altLang="en-US" sz="3200" dirty="0" smtClean="0"/>
              <a:t>。</a:t>
            </a:r>
            <a:endParaRPr lang="en-US" altLang="ja-JP" sz="3200" dirty="0" smtClean="0"/>
          </a:p>
          <a:p>
            <a:pPr marL="0" indent="0">
              <a:buNone/>
            </a:pPr>
            <a:r>
              <a:rPr lang="ja-JP" altLang="en-US" sz="3200" smtClean="0"/>
              <a:t>⇒製造販売承認書との齟齬は問題だが、ここまで製品回収させる意味があるのだろうか？化血研では欠品になるから回収しない。薬機法は国民の健康維持と向上。健康に問題がないことが証明できていれば、回収によって被る健康への影響を考えて判断してもよいのではないだろうか？</a:t>
            </a:r>
            <a:endParaRPr lang="ja-JP" altLang="en-US" sz="3200" dirty="0"/>
          </a:p>
          <a:p>
            <a:pPr marL="0" indent="0">
              <a:buNone/>
            </a:pPr>
            <a:endParaRPr lang="en-US" altLang="ja-JP" sz="3200" dirty="0" smtClean="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TotalTime>
  <Words>12</Words>
  <Application>Microsoft Office PowerPoint</Application>
  <PresentationFormat>ワイド画面</PresentationFormat>
  <Paragraphs>11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Arial</vt:lpstr>
      <vt:lpstr>Calibri</vt:lpstr>
      <vt:lpstr>Calibri Light</vt:lpstr>
      <vt:lpstr>Wingdings</vt:lpstr>
      <vt:lpstr>Office テーマ</vt:lpstr>
      <vt:lpstr>販売名 (1)トキワ南天喉飴    (2)南天のど飴クール　 (3)南天のど飴Ｕ (4)南天のど飴Ｈ　　  (5)南天のど飴Ｌ　　　　 (6)南天のど飴Ｏ (7)南天のど飴Ｓ　　  (8)南天のど飴Ｙ　　 (9)常盤のど飴  　　 製品回収</vt:lpstr>
      <vt:lpstr>販売名：　南天のど飴　９品目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52</cp:revision>
  <dcterms:created xsi:type="dcterms:W3CDTF">2015-03-05T03:29:01Z</dcterms:created>
  <dcterms:modified xsi:type="dcterms:W3CDTF">2016-02-05T21:13:58Z</dcterms:modified>
</cp:coreProperties>
</file>