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2" d="100"/>
          <a:sy n="62" d="100"/>
        </p:scale>
        <p:origin x="67" y="70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1383957"/>
          </a:xfrm>
        </p:spPr>
        <p:txBody>
          <a:bodyPr>
            <a:noAutofit/>
          </a:bodyPr>
          <a:lstStyle/>
          <a:p>
            <a:r>
              <a:rPr lang="ja-JP" altLang="en-US" sz="2000" dirty="0">
                <a:sym typeface="Wingdings" panose="05000000000000000000" pitchFamily="2" charset="2"/>
              </a:rPr>
              <a:t>販売名： </a:t>
            </a:r>
            <a:r>
              <a:rPr lang="en-US" altLang="ja-JP" sz="2000" dirty="0">
                <a:sym typeface="Wingdings" panose="05000000000000000000" pitchFamily="2" charset="2"/>
              </a:rPr>
              <a:t>(1)</a:t>
            </a:r>
            <a:r>
              <a:rPr lang="ja-JP" altLang="en-US" sz="2000" dirty="0">
                <a:sym typeface="Wingdings" panose="05000000000000000000" pitchFamily="2" charset="2"/>
              </a:rPr>
              <a:t>ハイデラ </a:t>
            </a:r>
            <a:r>
              <a:rPr lang="en-US" altLang="ja-JP" sz="2000" dirty="0">
                <a:sym typeface="Wingdings" panose="05000000000000000000" pitchFamily="2" charset="2"/>
              </a:rPr>
              <a:t>(2)</a:t>
            </a:r>
            <a:r>
              <a:rPr lang="ja-JP" altLang="en-US" sz="2000" dirty="0">
                <a:sym typeface="Wingdings" panose="05000000000000000000" pitchFamily="2" charset="2"/>
              </a:rPr>
              <a:t>マッハ</a:t>
            </a:r>
            <a:r>
              <a:rPr lang="en-US" altLang="ja-JP" sz="2000" dirty="0">
                <a:sym typeface="Wingdings" panose="05000000000000000000" pitchFamily="2" charset="2"/>
              </a:rPr>
              <a:t>II</a:t>
            </a:r>
            <a:r>
              <a:rPr lang="ja-JP" altLang="en-US" sz="2000" dirty="0">
                <a:sym typeface="Wingdings" panose="05000000000000000000" pitchFamily="2" charset="2"/>
              </a:rPr>
              <a:t> </a:t>
            </a:r>
            <a:r>
              <a:rPr lang="en-US" altLang="ja-JP" sz="2000" dirty="0">
                <a:sym typeface="Wingdings" panose="05000000000000000000" pitchFamily="2" charset="2"/>
              </a:rPr>
              <a:t>(3)</a:t>
            </a:r>
            <a:r>
              <a:rPr lang="ja-JP" altLang="en-US" sz="2000" dirty="0">
                <a:sym typeface="Wingdings" panose="05000000000000000000" pitchFamily="2" charset="2"/>
              </a:rPr>
              <a:t>新ビターコルド </a:t>
            </a:r>
            <a:r>
              <a:rPr lang="en-US" altLang="ja-JP" sz="2000" dirty="0">
                <a:sym typeface="Wingdings" panose="05000000000000000000" pitchFamily="2" charset="2"/>
              </a:rPr>
              <a:t>(4)</a:t>
            </a:r>
            <a:r>
              <a:rPr lang="ja-JP" altLang="en-US" sz="2000" dirty="0">
                <a:sym typeface="Wingdings" panose="05000000000000000000" pitchFamily="2" charset="2"/>
              </a:rPr>
              <a:t>オピス錠 </a:t>
            </a:r>
            <a:r>
              <a:rPr lang="en-US" altLang="ja-JP" sz="2000" dirty="0">
                <a:sym typeface="Wingdings" panose="05000000000000000000" pitchFamily="2" charset="2"/>
              </a:rPr>
              <a:t>(5)</a:t>
            </a:r>
            <a:r>
              <a:rPr lang="ja-JP" altLang="en-US" sz="2000" dirty="0">
                <a:sym typeface="Wingdings" panose="05000000000000000000" pitchFamily="2" charset="2"/>
              </a:rPr>
              <a:t>ヅシチン錠Ｄ </a:t>
            </a:r>
            <a:r>
              <a:rPr lang="en-US" altLang="ja-JP" sz="2000" dirty="0">
                <a:sym typeface="Wingdings" panose="05000000000000000000" pitchFamily="2" charset="2"/>
              </a:rPr>
              <a:t>(6)</a:t>
            </a:r>
            <a:r>
              <a:rPr lang="ja-JP" altLang="en-US" sz="2000" dirty="0">
                <a:sym typeface="Wingdings" panose="05000000000000000000" pitchFamily="2" charset="2"/>
              </a:rPr>
              <a:t>新かぜキノミン </a:t>
            </a:r>
            <a:r>
              <a:rPr lang="en-US" altLang="ja-JP" sz="2000" dirty="0">
                <a:sym typeface="Wingdings" panose="05000000000000000000" pitchFamily="2" charset="2"/>
              </a:rPr>
              <a:t>(7)</a:t>
            </a:r>
            <a:r>
              <a:rPr lang="ja-JP" altLang="en-US" sz="2000" dirty="0">
                <a:sym typeface="Wingdings" panose="05000000000000000000" pitchFamily="2" charset="2"/>
              </a:rPr>
              <a:t>聖心丸</a:t>
            </a:r>
            <a:br>
              <a:rPr lang="ja-JP" altLang="en-US" sz="2000" dirty="0">
                <a:sym typeface="Wingdings" panose="05000000000000000000" pitchFamily="2" charset="2"/>
              </a:rPr>
            </a:br>
            <a:r>
              <a:rPr lang="ja-JP" altLang="en-US" sz="2000" dirty="0">
                <a:sym typeface="Wingdings" panose="05000000000000000000" pitchFamily="2" charset="2"/>
              </a:rPr>
              <a:t> </a:t>
            </a:r>
            <a:r>
              <a:rPr lang="en-US" altLang="ja-JP" sz="2000" dirty="0">
                <a:sym typeface="Wingdings" panose="05000000000000000000" pitchFamily="2" charset="2"/>
              </a:rPr>
              <a:t>(8)</a:t>
            </a:r>
            <a:r>
              <a:rPr lang="ja-JP" altLang="en-US" sz="2000" dirty="0">
                <a:sym typeface="Wingdings" panose="05000000000000000000" pitchFamily="2" charset="2"/>
              </a:rPr>
              <a:t>赤玉ベリンはら薬 </a:t>
            </a:r>
            <a:r>
              <a:rPr lang="en-US" altLang="ja-JP" sz="2000" dirty="0">
                <a:sym typeface="Wingdings" panose="05000000000000000000" pitchFamily="2" charset="2"/>
              </a:rPr>
              <a:t>(9)</a:t>
            </a:r>
            <a:r>
              <a:rPr lang="ja-JP" altLang="en-US" sz="2000" dirty="0">
                <a:sym typeface="Wingdings" panose="05000000000000000000" pitchFamily="2" charset="2"/>
              </a:rPr>
              <a:t>ニューリキスカット </a:t>
            </a:r>
            <a:r>
              <a:rPr lang="en-US" altLang="ja-JP" sz="2000" dirty="0">
                <a:sym typeface="Wingdings" panose="05000000000000000000" pitchFamily="2" charset="2"/>
              </a:rPr>
              <a:t>(10)</a:t>
            </a:r>
            <a:r>
              <a:rPr lang="ja-JP" altLang="en-US" sz="2000" dirty="0">
                <a:sym typeface="Wingdings" panose="05000000000000000000" pitchFamily="2" charset="2"/>
              </a:rPr>
              <a:t>せき </a:t>
            </a:r>
            <a:r>
              <a:rPr lang="en-US" altLang="ja-JP" sz="2000" dirty="0">
                <a:sym typeface="Wingdings" panose="05000000000000000000" pitchFamily="2" charset="2"/>
              </a:rPr>
              <a:t>(11)</a:t>
            </a:r>
            <a:r>
              <a:rPr lang="ja-JP" altLang="en-US" sz="2000" dirty="0">
                <a:sym typeface="Wingdings" panose="05000000000000000000" pitchFamily="2" charset="2"/>
              </a:rPr>
              <a:t>ネツトリトンプク </a:t>
            </a:r>
            <a:r>
              <a:rPr lang="en-US" altLang="ja-JP" sz="2000" dirty="0">
                <a:sym typeface="Wingdings" panose="05000000000000000000" pitchFamily="2" charset="2"/>
              </a:rPr>
              <a:t>(12)</a:t>
            </a:r>
            <a:r>
              <a:rPr lang="ja-JP" altLang="en-US" sz="2000" dirty="0">
                <a:sym typeface="Wingdings" panose="05000000000000000000" pitchFamily="2" charset="2"/>
              </a:rPr>
              <a:t>ノイスルピー </a:t>
            </a:r>
            <a:r>
              <a:rPr lang="en-US" altLang="ja-JP" sz="2000" dirty="0">
                <a:sym typeface="Wingdings" panose="05000000000000000000" pitchFamily="2" charset="2"/>
              </a:rPr>
              <a:t>(13)</a:t>
            </a:r>
            <a:r>
              <a:rPr lang="ja-JP" altLang="en-US" sz="2000" dirty="0">
                <a:sym typeface="Wingdings" panose="05000000000000000000" pitchFamily="2" charset="2"/>
              </a:rPr>
              <a:t>ブレーエン</a:t>
            </a:r>
            <a:br>
              <a:rPr lang="ja-JP" altLang="en-US" sz="2000" dirty="0">
                <a:sym typeface="Wingdings" panose="05000000000000000000" pitchFamily="2" charset="2"/>
              </a:rPr>
            </a:br>
            <a:r>
              <a:rPr lang="ja-JP" altLang="en-US" sz="2000" dirty="0">
                <a:sym typeface="Wingdings" panose="05000000000000000000" pitchFamily="2" charset="2"/>
              </a:rPr>
              <a:t> </a:t>
            </a:r>
            <a:r>
              <a:rPr lang="en-US" altLang="ja-JP" sz="2000" dirty="0">
                <a:sym typeface="Wingdings" panose="05000000000000000000" pitchFamily="2" charset="2"/>
              </a:rPr>
              <a:t>(14)</a:t>
            </a:r>
            <a:r>
              <a:rPr lang="ja-JP" altLang="en-US" sz="2000" dirty="0">
                <a:sym typeface="Wingdings" panose="05000000000000000000" pitchFamily="2" charset="2"/>
              </a:rPr>
              <a:t>解熱鎮痛アスナオール </a:t>
            </a:r>
            <a:r>
              <a:rPr lang="en-US" altLang="ja-JP" sz="2000" dirty="0">
                <a:sym typeface="Wingdings" panose="05000000000000000000" pitchFamily="2" charset="2"/>
              </a:rPr>
              <a:t>(15)</a:t>
            </a:r>
            <a:r>
              <a:rPr lang="ja-JP" altLang="en-US" sz="2000" dirty="0">
                <a:sym typeface="Wingdings" panose="05000000000000000000" pitchFamily="2" charset="2"/>
              </a:rPr>
              <a:t>チンツーサン </a:t>
            </a:r>
            <a:r>
              <a:rPr lang="en-US" altLang="ja-JP" sz="2000" dirty="0">
                <a:sym typeface="Wingdings" panose="05000000000000000000" pitchFamily="2" charset="2"/>
              </a:rPr>
              <a:t>(16)</a:t>
            </a:r>
            <a:r>
              <a:rPr lang="ja-JP" altLang="en-US" sz="2000" dirty="0">
                <a:sym typeface="Wingdings" panose="05000000000000000000" pitchFamily="2" charset="2"/>
              </a:rPr>
              <a:t>アスパライトＥ４０ </a:t>
            </a:r>
            <a:r>
              <a:rPr lang="en-US" altLang="ja-JP" sz="2000" dirty="0">
                <a:sym typeface="Wingdings" panose="05000000000000000000" pitchFamily="2" charset="2"/>
              </a:rPr>
              <a:t>(17)</a:t>
            </a:r>
            <a:r>
              <a:rPr lang="ja-JP" altLang="en-US" sz="2000" dirty="0">
                <a:sym typeface="Wingdings" panose="05000000000000000000" pitchFamily="2" charset="2"/>
              </a:rPr>
              <a:t>アイムードＥ４０ </a:t>
            </a:r>
            <a:r>
              <a:rPr lang="en-US" altLang="ja-JP" sz="2000" dirty="0">
                <a:sym typeface="Wingdings" panose="05000000000000000000" pitchFamily="2" charset="2"/>
              </a:rPr>
              <a:t>(18)</a:t>
            </a:r>
            <a:r>
              <a:rPr lang="ja-JP" altLang="en-US" sz="2000" dirty="0">
                <a:sym typeface="Wingdings" panose="05000000000000000000" pitchFamily="2" charset="2"/>
              </a:rPr>
              <a:t>ニューハイアートＥ</a:t>
            </a:r>
            <a:br>
              <a:rPr lang="ja-JP" altLang="en-US" sz="2000" dirty="0">
                <a:sym typeface="Wingdings" panose="05000000000000000000" pitchFamily="2" charset="2"/>
              </a:rPr>
            </a:br>
            <a:r>
              <a:rPr lang="ja-JP" altLang="en-US" sz="2000" dirty="0">
                <a:sym typeface="Wingdings" panose="05000000000000000000" pitchFamily="2" charset="2"/>
              </a:rPr>
              <a:t> </a:t>
            </a:r>
            <a:r>
              <a:rPr lang="en-US" altLang="ja-JP" sz="2000" dirty="0">
                <a:sym typeface="Wingdings" panose="05000000000000000000" pitchFamily="2" charset="2"/>
              </a:rPr>
              <a:t>(19)</a:t>
            </a:r>
            <a:r>
              <a:rPr lang="ja-JP" altLang="en-US" sz="2000" dirty="0">
                <a:sym typeface="Wingdings" panose="05000000000000000000" pitchFamily="2" charset="2"/>
              </a:rPr>
              <a:t>アスパライトロイヤルＥ </a:t>
            </a:r>
            <a:r>
              <a:rPr lang="en-US" altLang="ja-JP" sz="2000" dirty="0">
                <a:sym typeface="Wingdings" panose="05000000000000000000" pitchFamily="2" charset="2"/>
              </a:rPr>
              <a:t>(20)</a:t>
            </a:r>
            <a:r>
              <a:rPr lang="ja-JP" altLang="en-US" sz="2000" dirty="0">
                <a:sym typeface="Wingdings" panose="05000000000000000000" pitchFamily="2" charset="2"/>
              </a:rPr>
              <a:t>サーチＳ </a:t>
            </a:r>
            <a:r>
              <a:rPr lang="en-US" altLang="ja-JP" sz="2000" dirty="0">
                <a:sym typeface="Wingdings" panose="05000000000000000000" pitchFamily="2" charset="2"/>
              </a:rPr>
              <a:t>(21)</a:t>
            </a:r>
            <a:r>
              <a:rPr lang="ja-JP" altLang="en-US" sz="2000" dirty="0">
                <a:sym typeface="Wingdings" panose="05000000000000000000" pitchFamily="2" charset="2"/>
              </a:rPr>
              <a:t>サーチ５ </a:t>
            </a:r>
            <a:r>
              <a:rPr lang="en-US" altLang="ja-JP" sz="2000" dirty="0">
                <a:sym typeface="Wingdings" panose="05000000000000000000" pitchFamily="2" charset="2"/>
              </a:rPr>
              <a:t>(22)</a:t>
            </a:r>
            <a:r>
              <a:rPr lang="ja-JP" altLang="en-US" sz="2000" dirty="0">
                <a:sym typeface="Wingdings" panose="05000000000000000000" pitchFamily="2" charset="2"/>
              </a:rPr>
              <a:t>ピタールＳ </a:t>
            </a:r>
            <a:r>
              <a:rPr lang="en-US" altLang="ja-JP" sz="2000" dirty="0">
                <a:sym typeface="Wingdings" panose="05000000000000000000" pitchFamily="2" charset="2"/>
              </a:rPr>
              <a:t>(23)</a:t>
            </a:r>
            <a:r>
              <a:rPr lang="ja-JP" altLang="en-US" sz="2000" dirty="0">
                <a:sym typeface="Wingdings" panose="05000000000000000000" pitchFamily="2" charset="2"/>
              </a:rPr>
              <a:t>サマーＳ　　　</a:t>
            </a:r>
            <a:r>
              <a:rPr lang="ja-JP" altLang="en-US" sz="2000" dirty="0">
                <a:solidFill>
                  <a:srgbClr val="C00000"/>
                </a:solidFill>
                <a:sym typeface="Wingdings" panose="05000000000000000000" pitchFamily="2" charset="2"/>
              </a:rPr>
              <a:t>製品回収</a:t>
            </a:r>
            <a:endParaRPr kumimoji="1" lang="ja-JP" altLang="en-US" sz="2000" dirty="0">
              <a:solidFill>
                <a:srgbClr val="C00000"/>
              </a:solidFill>
            </a:endParaRPr>
          </a:p>
        </p:txBody>
      </p:sp>
      <p:sp>
        <p:nvSpPr>
          <p:cNvPr id="3" name="コンテンツ プレースホルダー 2"/>
          <p:cNvSpPr>
            <a:spLocks noGrp="1"/>
          </p:cNvSpPr>
          <p:nvPr>
            <p:ph idx="1"/>
          </p:nvPr>
        </p:nvSpPr>
        <p:spPr>
          <a:xfrm>
            <a:off x="0" y="1383957"/>
            <a:ext cx="12192000" cy="5474046"/>
          </a:xfrm>
        </p:spPr>
        <p:txBody>
          <a:bodyPr>
            <a:noAutofit/>
          </a:bodyPr>
          <a:lstStyle/>
          <a:p>
            <a:pPr marL="0" indent="0">
              <a:buNone/>
            </a:pPr>
            <a:r>
              <a:rPr lang="ja-JP" altLang="en-US" sz="2000" dirty="0"/>
              <a:t>対象ロット　　数量及　　　　　　出荷時期</a:t>
            </a:r>
            <a:endParaRPr lang="en-US" altLang="ja-JP" sz="2000" dirty="0"/>
          </a:p>
          <a:p>
            <a:pPr marL="0" indent="0">
              <a:buNone/>
            </a:pPr>
            <a:r>
              <a:rPr lang="en-US" altLang="ja-JP" sz="2000" dirty="0"/>
              <a:t>23</a:t>
            </a:r>
            <a:r>
              <a:rPr lang="ja-JP" altLang="en-US" sz="2000" dirty="0"/>
              <a:t>製品　　　多数</a:t>
            </a:r>
            <a:r>
              <a:rPr lang="zh-TW" altLang="en-US" sz="2000" dirty="0"/>
              <a:t>　</a:t>
            </a:r>
            <a:r>
              <a:rPr lang="ja-JP" altLang="en-US" sz="2000" dirty="0"/>
              <a:t>　　　　有効期間残っているもの全て（</a:t>
            </a:r>
            <a:r>
              <a:rPr lang="en-US" altLang="ja-JP" sz="2000" dirty="0"/>
              <a:t>2016</a:t>
            </a:r>
            <a:r>
              <a:rPr lang="ja-JP" altLang="en-US" sz="2000" dirty="0"/>
              <a:t>年頃から）</a:t>
            </a:r>
            <a:r>
              <a:rPr lang="zh-TW" altLang="en-US" sz="2000" dirty="0"/>
              <a:t>　</a:t>
            </a:r>
            <a:endParaRPr lang="en-US" altLang="zh-TW" sz="2000" dirty="0"/>
          </a:p>
          <a:p>
            <a:pPr marL="0" indent="0">
              <a:buNone/>
            </a:pPr>
            <a:r>
              <a:rPr lang="ja-JP" altLang="en-US" sz="2400" dirty="0">
                <a:solidFill>
                  <a:schemeClr val="accent5">
                    <a:lumMod val="75000"/>
                  </a:schemeClr>
                </a:solidFill>
              </a:rPr>
              <a:t>回収理由　</a:t>
            </a:r>
            <a:r>
              <a:rPr lang="en-US" altLang="ja-JP" sz="2400" dirty="0"/>
              <a:t>2021/11/25</a:t>
            </a:r>
          </a:p>
          <a:p>
            <a:pPr marL="0" indent="0">
              <a:buNone/>
            </a:pPr>
            <a:r>
              <a:rPr lang="ja-JP" altLang="en-US" sz="2400" dirty="0">
                <a:solidFill>
                  <a:schemeClr val="accent5">
                    <a:lumMod val="75000"/>
                  </a:schemeClr>
                </a:solidFill>
              </a:rPr>
              <a:t>（１）ハイデラ（２）マッハ</a:t>
            </a:r>
            <a:r>
              <a:rPr lang="en-US" altLang="ja-JP" sz="2400" dirty="0">
                <a:solidFill>
                  <a:schemeClr val="accent5">
                    <a:lumMod val="75000"/>
                  </a:schemeClr>
                </a:solidFill>
              </a:rPr>
              <a:t>II</a:t>
            </a:r>
            <a:r>
              <a:rPr lang="ja-JP" altLang="en-US" sz="2400" dirty="0">
                <a:solidFill>
                  <a:schemeClr val="accent5">
                    <a:lumMod val="75000"/>
                  </a:schemeClr>
                </a:solidFill>
              </a:rPr>
              <a:t>（４）オピス錠（５）ヅシチン錠Ｄ（８）赤玉ベリンはら薬：承認書に記載された分量と異なる分量の添加物を使用して製造したことから、当該分量にて製造した全ロットを自主回収することといたしました。</a:t>
            </a:r>
          </a:p>
          <a:p>
            <a:pPr marL="0" indent="0">
              <a:buNone/>
            </a:pPr>
            <a:r>
              <a:rPr lang="ja-JP" altLang="en-US" sz="2400" dirty="0">
                <a:solidFill>
                  <a:schemeClr val="accent5">
                    <a:lumMod val="75000"/>
                  </a:schemeClr>
                </a:solidFill>
              </a:rPr>
              <a:t>（３）新ビターコルド（９）ニューリキスカット：承認書に記載された製造方法と異なる手順で製造したことから、全ロットを自主回収することといたしました。</a:t>
            </a:r>
          </a:p>
          <a:p>
            <a:pPr marL="0" indent="0">
              <a:buNone/>
            </a:pPr>
            <a:r>
              <a:rPr lang="ja-JP" altLang="en-US" sz="2400" dirty="0">
                <a:solidFill>
                  <a:schemeClr val="accent5">
                    <a:lumMod val="75000"/>
                  </a:schemeClr>
                </a:solidFill>
              </a:rPr>
              <a:t>（６）新かぜキノミン：承認書に記載された分量と異なる分量の添加物を使用して製造した及び承認書に記載のない添加物を使用して製造したことから、全ロットを自主回収することといたしました。</a:t>
            </a:r>
          </a:p>
        </p:txBody>
      </p:sp>
    </p:spTree>
    <p:extLst>
      <p:ext uri="{BB962C8B-B14F-4D97-AF65-F5344CB8AC3E}">
        <p14:creationId xmlns:p14="http://schemas.microsoft.com/office/powerpoint/2010/main" val="243653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45719"/>
          </a:xfrm>
        </p:spPr>
        <p:txBody>
          <a:bodyPr>
            <a:noAutofit/>
          </a:bodyPr>
          <a:lstStyle/>
          <a:p>
            <a:endParaRPr kumimoji="1" lang="ja-JP" altLang="en-US" sz="2000" dirty="0">
              <a:solidFill>
                <a:srgbClr val="C00000"/>
              </a:solidFill>
            </a:endParaRPr>
          </a:p>
        </p:txBody>
      </p:sp>
      <p:sp>
        <p:nvSpPr>
          <p:cNvPr id="3" name="コンテンツ プレースホルダー 2"/>
          <p:cNvSpPr>
            <a:spLocks noGrp="1"/>
          </p:cNvSpPr>
          <p:nvPr>
            <p:ph idx="1"/>
          </p:nvPr>
        </p:nvSpPr>
        <p:spPr>
          <a:xfrm>
            <a:off x="0" y="0"/>
            <a:ext cx="12192000" cy="6858003"/>
          </a:xfrm>
        </p:spPr>
        <p:txBody>
          <a:bodyPr>
            <a:noAutofit/>
          </a:bodyPr>
          <a:lstStyle/>
          <a:p>
            <a:pPr marL="0" indent="0">
              <a:buNone/>
            </a:pPr>
            <a:endParaRPr lang="en-US" altLang="ja-JP" sz="2000" dirty="0">
              <a:solidFill>
                <a:schemeClr val="accent5">
                  <a:lumMod val="75000"/>
                </a:schemeClr>
              </a:solidFill>
            </a:endParaRPr>
          </a:p>
          <a:p>
            <a:pPr marL="0" indent="0">
              <a:buNone/>
            </a:pPr>
            <a:r>
              <a:rPr lang="ja-JP" altLang="en-US" sz="2400" dirty="0">
                <a:solidFill>
                  <a:schemeClr val="accent5">
                    <a:lumMod val="75000"/>
                  </a:schemeClr>
                </a:solidFill>
              </a:rPr>
              <a:t>（７）聖心丸（１０）せき（１１）ネツトリトンプク（１２）ノイスルピー（１３）ブレーエン（１４）解熱鎮</a:t>
            </a:r>
          </a:p>
          <a:p>
            <a:pPr marL="0" indent="0">
              <a:buNone/>
            </a:pPr>
            <a:r>
              <a:rPr lang="ja-JP" altLang="en-US" sz="2400" dirty="0">
                <a:solidFill>
                  <a:schemeClr val="accent5">
                    <a:lumMod val="75000"/>
                  </a:schemeClr>
                </a:solidFill>
              </a:rPr>
              <a:t>痛アスナオール（１５）チンツーサン：承認書に記載された分量と異なる分量の添加物を使用して製造した及び承認書に記載された製造方法と異なる手順で製造したことから、全ロットを自主回収することといたしました。</a:t>
            </a:r>
          </a:p>
          <a:p>
            <a:pPr marL="0" indent="0">
              <a:buNone/>
            </a:pPr>
            <a:r>
              <a:rPr lang="ja-JP" altLang="en-US" sz="2400" dirty="0">
                <a:solidFill>
                  <a:schemeClr val="accent5">
                    <a:lumMod val="75000"/>
                  </a:schemeClr>
                </a:solidFill>
              </a:rPr>
              <a:t>（１６）アスパライトＥ４０（１７）アイムードＥ４０（１８）ニューハイアートＥ（１９）アスパライトロイ</a:t>
            </a:r>
          </a:p>
          <a:p>
            <a:pPr marL="0" indent="0">
              <a:buNone/>
            </a:pPr>
            <a:r>
              <a:rPr lang="ja-JP" altLang="en-US" sz="2400" dirty="0">
                <a:solidFill>
                  <a:schemeClr val="accent5">
                    <a:lumMod val="75000"/>
                  </a:schemeClr>
                </a:solidFill>
              </a:rPr>
              <a:t>ヤルＥ：安定性モニタリングの結果、ネオスチグミンメチル硫酸塩の定量値が使用期限内（４年６ヶ月又は４年１ヶ月）に承認規格外となる可能性が否定できないことから、使用期限が４年６ヶ月又は４年１ヶ月の全ロットを自主回収することといたしました。</a:t>
            </a:r>
          </a:p>
          <a:p>
            <a:pPr marL="0" indent="0">
              <a:buNone/>
            </a:pPr>
            <a:r>
              <a:rPr lang="ja-JP" altLang="en-US" sz="2400" dirty="0">
                <a:solidFill>
                  <a:schemeClr val="accent5">
                    <a:lumMod val="75000"/>
                  </a:schemeClr>
                </a:solidFill>
              </a:rPr>
              <a:t>（２０）サーチＳ（２１）サーチ５（２２）ピタールＳ（２３）サマーＳ：安定性モニタリングの結果、サリチル酸メチルの定量値が使用期限内に承認規格外となる可能性が否定できないことから、全ロットを自主回収することといたしました</a:t>
            </a:r>
            <a:endParaRPr lang="ja-JP" altLang="en-US" sz="2400" dirty="0">
              <a:solidFill>
                <a:srgbClr val="C00000"/>
              </a:solidFill>
            </a:endParaRPr>
          </a:p>
          <a:p>
            <a:pPr marL="0" indent="0">
              <a:buNone/>
            </a:pPr>
            <a:endParaRPr lang="ja-JP" altLang="en-US" dirty="0">
              <a:solidFill>
                <a:srgbClr val="C00000"/>
              </a:solidFill>
            </a:endParaRPr>
          </a:p>
        </p:txBody>
      </p:sp>
    </p:spTree>
    <p:extLst>
      <p:ext uri="{BB962C8B-B14F-4D97-AF65-F5344CB8AC3E}">
        <p14:creationId xmlns:p14="http://schemas.microsoft.com/office/powerpoint/2010/main" val="241463800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2537</TotalTime>
  <Words>481</Words>
  <Application>Microsoft Office PowerPoint</Application>
  <PresentationFormat>ワイド画面</PresentationFormat>
  <Paragraphs>13</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Arial</vt:lpstr>
      <vt:lpstr>Calibri</vt:lpstr>
      <vt:lpstr>Calibri Light</vt:lpstr>
      <vt:lpstr>Office テーマ</vt:lpstr>
      <vt:lpstr>販売名： (1)ハイデラ (2)マッハII (3)新ビターコルド (4)オピス錠 (5)ヅシチン錠Ｄ (6)新かぜキノミン (7)聖心丸  (8)赤玉ベリンはら薬 (9)ニューリキスカット (10)せき (11)ネツトリトンプク (12)ノイスルピー (13)ブレーエン  (14)解熱鎮痛アスナオール (15)チンツーサン (16)アスパライトＥ４０ (17)アイムードＥ４０ (18)ニューハイアートＥ  (19)アスパライトロイヤルＥ (20)サーチＳ (21)サーチ５ (22)ピタールＳ (23)サマーＳ　　　製品回収</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233</cp:revision>
  <dcterms:created xsi:type="dcterms:W3CDTF">2015-03-05T03:29:01Z</dcterms:created>
  <dcterms:modified xsi:type="dcterms:W3CDTF">2022-04-17T08:18:40Z</dcterms:modified>
</cp:coreProperties>
</file>