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2" d="100"/>
          <a:sy n="62" d="100"/>
        </p:scale>
        <p:origin x="53" y="7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2022/4/17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2022/4/17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948267"/>
          </a:xfrm>
        </p:spPr>
        <p:txBody>
          <a:bodyPr>
            <a:noAutofit/>
          </a:bodyPr>
          <a:lstStyle/>
          <a:p>
            <a:r>
              <a:rPr lang="ja-JP" altLang="en-US" sz="2800" dirty="0">
                <a:sym typeface="Wingdings" panose="05000000000000000000" pitchFamily="2" charset="2"/>
              </a:rPr>
              <a:t>販売名：オランザピン細粒１％「アメル」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869244"/>
            <a:ext cx="12192000" cy="5988759"/>
          </a:xfrm>
        </p:spPr>
        <p:txBody>
          <a:bodyPr>
            <a:noAutofit/>
          </a:bodyPr>
          <a:lstStyle/>
          <a:p>
            <a:pPr marL="0" indent="0">
              <a:buNone/>
            </a:pPr>
            <a:r>
              <a:rPr lang="ja-JP" altLang="en-US" sz="2600" dirty="0"/>
              <a:t>対象ロット　　数量及　　　　　　出荷時期</a:t>
            </a:r>
            <a:endParaRPr lang="en-US" altLang="ja-JP" sz="2600" dirty="0"/>
          </a:p>
          <a:p>
            <a:pPr marL="0" indent="0">
              <a:buNone/>
            </a:pPr>
            <a:r>
              <a:rPr lang="ja-JP" altLang="en-US" sz="2400" dirty="0"/>
              <a:t> </a:t>
            </a:r>
            <a:r>
              <a:rPr lang="en-US" altLang="ja-JP" sz="2400" dirty="0"/>
              <a:t>2101</a:t>
            </a:r>
            <a:r>
              <a:rPr lang="ja-JP" altLang="en-US" sz="2400" dirty="0"/>
              <a:t>　　 </a:t>
            </a:r>
            <a:r>
              <a:rPr lang="en-US" altLang="ja-JP" sz="2400" dirty="0"/>
              <a:t>1049</a:t>
            </a:r>
            <a:r>
              <a:rPr lang="ja-JP" altLang="en-US" sz="2400" dirty="0"/>
              <a:t>　 </a:t>
            </a:r>
            <a:r>
              <a:rPr lang="en-US" altLang="ja-JP" sz="2400" dirty="0"/>
              <a:t>2021/07/13 </a:t>
            </a:r>
            <a:r>
              <a:rPr lang="ja-JP" altLang="en-US" sz="2400" dirty="0"/>
              <a:t>～　</a:t>
            </a:r>
            <a:r>
              <a:rPr lang="en-US" altLang="ja-JP" sz="2400" dirty="0"/>
              <a:t>2021/09/08</a:t>
            </a:r>
            <a:r>
              <a:rPr lang="zh-TW" altLang="en-US" sz="2400" dirty="0"/>
              <a:t>　</a:t>
            </a:r>
            <a:endParaRPr lang="en-US" altLang="zh-TW" sz="2400" dirty="0"/>
          </a:p>
          <a:p>
            <a:pPr marL="0" indent="0">
              <a:buNone/>
            </a:pPr>
            <a:r>
              <a:rPr lang="ja-JP" altLang="en-US" dirty="0">
                <a:solidFill>
                  <a:schemeClr val="accent5">
                    <a:lumMod val="75000"/>
                  </a:schemeClr>
                </a:solidFill>
              </a:rPr>
              <a:t>回収理由　</a:t>
            </a:r>
            <a:r>
              <a:rPr lang="en-US" altLang="ja-JP" dirty="0"/>
              <a:t>2021/11/01</a:t>
            </a:r>
          </a:p>
          <a:p>
            <a:pPr marL="0" indent="0">
              <a:buNone/>
            </a:pPr>
            <a:r>
              <a:rPr lang="ja-JP" altLang="en-US" dirty="0">
                <a:solidFill>
                  <a:schemeClr val="accent5">
                    <a:lumMod val="75000"/>
                  </a:schemeClr>
                </a:solidFill>
              </a:rPr>
              <a:t>医療機関より本製品ロット</a:t>
            </a:r>
            <a:r>
              <a:rPr lang="en-US" altLang="ja-JP" dirty="0">
                <a:solidFill>
                  <a:schemeClr val="accent5">
                    <a:lumMod val="75000"/>
                  </a:schemeClr>
                </a:solidFill>
              </a:rPr>
              <a:t>2101</a:t>
            </a:r>
            <a:r>
              <a:rPr lang="ja-JP" altLang="en-US" dirty="0">
                <a:solidFill>
                  <a:schemeClr val="accent5">
                    <a:lumMod val="75000"/>
                  </a:schemeClr>
                </a:solidFill>
              </a:rPr>
              <a:t>の未開封品を開封した際、繊維状異物が認められたとの情報を受けました。調査の結果、異物は人毛であることが判明いたしました。</a:t>
            </a:r>
          </a:p>
          <a:p>
            <a:pPr marL="0" indent="0">
              <a:buNone/>
            </a:pPr>
            <a:r>
              <a:rPr lang="ja-JP" altLang="en-US" dirty="0">
                <a:solidFill>
                  <a:schemeClr val="accent5">
                    <a:lumMod val="75000"/>
                  </a:schemeClr>
                </a:solidFill>
              </a:rPr>
              <a:t>製造所における原因調査から、極めて偶発的に発生したものと考えておりますが、当該ロット中の他の細粒への混入の可能性を完全に否定することは難しいと判断し、万全を期すため、自主回収する事といたしました。</a:t>
            </a:r>
          </a:p>
          <a:p>
            <a:pPr marL="0" indent="0">
              <a:buNone/>
            </a:pPr>
            <a:r>
              <a:rPr lang="ja-JP" altLang="en-US" dirty="0">
                <a:solidFill>
                  <a:schemeClr val="accent5">
                    <a:lumMod val="75000"/>
                  </a:schemeClr>
                </a:solidFill>
              </a:rPr>
              <a:t>⇒</a:t>
            </a:r>
            <a:endParaRPr lang="en-US" altLang="ja-JP" dirty="0">
              <a:solidFill>
                <a:schemeClr val="accent5">
                  <a:lumMod val="75000"/>
                </a:schemeClr>
              </a:solidFill>
            </a:endParaRPr>
          </a:p>
          <a:p>
            <a:pPr marL="0" indent="0">
              <a:buNone/>
            </a:pPr>
            <a:r>
              <a:rPr lang="ja-JP" altLang="en-US" dirty="0">
                <a:solidFill>
                  <a:schemeClr val="accent5">
                    <a:lumMod val="75000"/>
                  </a:schemeClr>
                </a:solidFill>
              </a:rPr>
              <a:t>通常</a:t>
            </a:r>
            <a:r>
              <a:rPr lang="en-US" altLang="ja-JP" dirty="0">
                <a:solidFill>
                  <a:schemeClr val="accent5">
                    <a:lumMod val="75000"/>
                  </a:schemeClr>
                </a:solidFill>
              </a:rPr>
              <a:t>1</a:t>
            </a:r>
            <a:r>
              <a:rPr lang="ja-JP" altLang="en-US" dirty="0">
                <a:solidFill>
                  <a:schemeClr val="accent5">
                    <a:lumMod val="75000"/>
                  </a:schemeClr>
                </a:solidFill>
              </a:rPr>
              <a:t>件の苦情では回収しないのですが？</a:t>
            </a:r>
            <a:endParaRPr lang="en-US" altLang="ja-JP" dirty="0">
              <a:solidFill>
                <a:schemeClr val="accent5">
                  <a:lumMod val="75000"/>
                </a:schemeClr>
              </a:solidFill>
            </a:endParaRPr>
          </a:p>
          <a:p>
            <a:pPr marL="0" indent="0">
              <a:buNone/>
            </a:pPr>
            <a:r>
              <a:rPr lang="ja-JP" altLang="en-US" dirty="0">
                <a:solidFill>
                  <a:schemeClr val="accent5">
                    <a:lumMod val="75000"/>
                  </a:schemeClr>
                </a:solidFill>
              </a:rPr>
              <a:t>当局の査察で指摘されたのでしょうか？</a:t>
            </a:r>
            <a:endParaRPr lang="ja-JP" altLang="en-US"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2519</TotalTime>
  <Words>138</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販売名：オランザピン細粒１％「アメル」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233</cp:revision>
  <dcterms:created xsi:type="dcterms:W3CDTF">2015-03-05T03:29:01Z</dcterms:created>
  <dcterms:modified xsi:type="dcterms:W3CDTF">2022-04-17T07:39:10Z</dcterms:modified>
</cp:coreProperties>
</file>