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62" d="100"/>
          <a:sy n="62" d="100"/>
        </p:scale>
        <p:origin x="67" y="70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902043"/>
          </a:xfrm>
        </p:spPr>
        <p:txBody>
          <a:bodyPr>
            <a:noAutofit/>
          </a:bodyPr>
          <a:lstStyle/>
          <a:p>
            <a:r>
              <a:rPr lang="ja-JP" altLang="en-US" sz="2000" dirty="0">
                <a:sym typeface="Wingdings" panose="05000000000000000000" pitchFamily="2" charset="2"/>
              </a:rPr>
              <a:t>販売名：</a:t>
            </a:r>
            <a:r>
              <a:rPr lang="en-US" altLang="ja-JP" sz="2000" dirty="0">
                <a:sym typeface="Wingdings" panose="05000000000000000000" pitchFamily="2" charset="2"/>
              </a:rPr>
              <a:t>(1)</a:t>
            </a:r>
            <a:r>
              <a:rPr lang="ja-JP" altLang="en-US" sz="2000" dirty="0">
                <a:sym typeface="Wingdings" panose="05000000000000000000" pitchFamily="2" charset="2"/>
              </a:rPr>
              <a:t>胃腸反魂丹 </a:t>
            </a:r>
            <a:r>
              <a:rPr lang="en-US" altLang="ja-JP" sz="2000" dirty="0">
                <a:sym typeface="Wingdings" panose="05000000000000000000" pitchFamily="2" charset="2"/>
              </a:rPr>
              <a:t>(2)</a:t>
            </a:r>
            <a:r>
              <a:rPr lang="ja-JP" altLang="en-US" sz="2000" dirty="0">
                <a:sym typeface="Wingdings" panose="05000000000000000000" pitchFamily="2" charset="2"/>
              </a:rPr>
              <a:t>浄血丸 </a:t>
            </a:r>
            <a:r>
              <a:rPr lang="en-US" altLang="ja-JP" sz="2000" dirty="0">
                <a:sym typeface="Wingdings" panose="05000000000000000000" pitchFamily="2" charset="2"/>
              </a:rPr>
              <a:t>(3)</a:t>
            </a:r>
            <a:r>
              <a:rPr lang="ja-JP" altLang="en-US" sz="2000" dirty="0">
                <a:sym typeface="Wingdings" panose="05000000000000000000" pitchFamily="2" charset="2"/>
              </a:rPr>
              <a:t>顆粒ネオ眞治</a:t>
            </a:r>
            <a:r>
              <a:rPr lang="en-US" altLang="ja-JP" sz="2000" dirty="0">
                <a:sym typeface="Wingdings" panose="05000000000000000000" pitchFamily="2" charset="2"/>
              </a:rPr>
              <a:t>S</a:t>
            </a:r>
            <a:r>
              <a:rPr lang="ja-JP" altLang="en-US" sz="2000" dirty="0">
                <a:sym typeface="Wingdings" panose="05000000000000000000" pitchFamily="2" charset="2"/>
              </a:rPr>
              <a:t> </a:t>
            </a:r>
            <a:r>
              <a:rPr lang="en-US" altLang="ja-JP" sz="2000" dirty="0">
                <a:sym typeface="Wingdings" panose="05000000000000000000" pitchFamily="2" charset="2"/>
              </a:rPr>
              <a:t>(4)</a:t>
            </a:r>
            <a:r>
              <a:rPr lang="ja-JP" altLang="en-US" sz="2000" dirty="0">
                <a:sym typeface="Wingdings" panose="05000000000000000000" pitchFamily="2" charset="2"/>
              </a:rPr>
              <a:t>広貫堂複方熊膽丸 </a:t>
            </a:r>
            <a:r>
              <a:rPr lang="en-US" altLang="ja-JP" sz="2000" dirty="0">
                <a:sym typeface="Wingdings" panose="05000000000000000000" pitchFamily="2" charset="2"/>
              </a:rPr>
              <a:t>(5)</a:t>
            </a:r>
            <a:r>
              <a:rPr lang="ja-JP" altLang="en-US" sz="2000" dirty="0">
                <a:sym typeface="Wingdings" panose="05000000000000000000" pitchFamily="2" charset="2"/>
              </a:rPr>
              <a:t>廣貫堂ネオ眞治</a:t>
            </a:r>
            <a:r>
              <a:rPr lang="en-US" altLang="ja-JP" sz="2000" dirty="0">
                <a:sym typeface="Wingdings" panose="05000000000000000000" pitchFamily="2" charset="2"/>
              </a:rPr>
              <a:t>S</a:t>
            </a:r>
            <a:r>
              <a:rPr lang="ja-JP" altLang="en-US" sz="2000" dirty="0">
                <a:sym typeface="Wingdings" panose="05000000000000000000" pitchFamily="2" charset="2"/>
              </a:rPr>
              <a:t> </a:t>
            </a:r>
            <a:r>
              <a:rPr lang="en-US" altLang="ja-JP" sz="2000" dirty="0">
                <a:sym typeface="Wingdings" panose="05000000000000000000" pitchFamily="2" charset="2"/>
              </a:rPr>
              <a:t>(6)</a:t>
            </a:r>
            <a:r>
              <a:rPr lang="ja-JP" altLang="en-US" sz="2000" dirty="0">
                <a:sym typeface="Wingdings" panose="05000000000000000000" pitchFamily="2" charset="2"/>
              </a:rPr>
              <a:t>廣貫堂胃腸薬細粒 </a:t>
            </a:r>
            <a:r>
              <a:rPr lang="en-US" altLang="ja-JP" sz="2000" dirty="0">
                <a:sym typeface="Wingdings" panose="05000000000000000000" pitchFamily="2" charset="2"/>
              </a:rPr>
              <a:t>(7)</a:t>
            </a:r>
            <a:r>
              <a:rPr lang="ja-JP" altLang="en-US" sz="2000" dirty="0">
                <a:sym typeface="Wingdings" panose="05000000000000000000" pitchFamily="2" charset="2"/>
              </a:rPr>
              <a:t>散剤せきどめ「廣貫堂」 </a:t>
            </a:r>
            <a:r>
              <a:rPr lang="en-US" altLang="ja-JP" sz="2000" dirty="0">
                <a:sym typeface="Wingdings" panose="05000000000000000000" pitchFamily="2" charset="2"/>
              </a:rPr>
              <a:t>(8)</a:t>
            </a:r>
            <a:r>
              <a:rPr lang="ja-JP" altLang="en-US" sz="2000" dirty="0">
                <a:sym typeface="Wingdings" panose="05000000000000000000" pitchFamily="2" charset="2"/>
              </a:rPr>
              <a:t>チュアマシン</a:t>
            </a:r>
            <a:r>
              <a:rPr lang="en-US" altLang="ja-JP" sz="2000" dirty="0">
                <a:sym typeface="Wingdings" panose="05000000000000000000" pitchFamily="2" charset="2"/>
              </a:rPr>
              <a:t>A</a:t>
            </a:r>
            <a:r>
              <a:rPr lang="ja-JP" altLang="en-US" sz="2000" dirty="0">
                <a:sym typeface="Wingdings" panose="05000000000000000000" pitchFamily="2" charset="2"/>
              </a:rPr>
              <a:t> </a:t>
            </a:r>
            <a:r>
              <a:rPr lang="en-US" altLang="ja-JP" sz="2000" dirty="0">
                <a:sym typeface="Wingdings" panose="05000000000000000000" pitchFamily="2" charset="2"/>
              </a:rPr>
              <a:t>(9)</a:t>
            </a:r>
            <a:r>
              <a:rPr lang="ja-JP" altLang="en-US" sz="2000" dirty="0">
                <a:sym typeface="Wingdings" panose="05000000000000000000" pitchFamily="2" charset="2"/>
              </a:rPr>
              <a:t>歯痛頭痛ヒロリン </a:t>
            </a:r>
            <a:r>
              <a:rPr lang="en-US" altLang="ja-JP" sz="2000" dirty="0">
                <a:sym typeface="Wingdings" panose="05000000000000000000" pitchFamily="2" charset="2"/>
              </a:rPr>
              <a:t>(10)</a:t>
            </a:r>
            <a:r>
              <a:rPr lang="ja-JP" altLang="en-US" sz="2000" dirty="0">
                <a:sym typeface="Wingdings" panose="05000000000000000000" pitchFamily="2" charset="2"/>
              </a:rPr>
              <a:t>パナワン「廣貫堂」　 　</a:t>
            </a:r>
            <a:r>
              <a:rPr lang="ja-JP" altLang="en-US" sz="2000" dirty="0">
                <a:solidFill>
                  <a:srgbClr val="C00000"/>
                </a:solidFill>
                <a:sym typeface="Wingdings" panose="05000000000000000000" pitchFamily="2" charset="2"/>
              </a:rPr>
              <a:t>製品回収</a:t>
            </a:r>
            <a:endParaRPr kumimoji="1" lang="ja-JP" altLang="en-US" sz="2000" dirty="0">
              <a:solidFill>
                <a:srgbClr val="C00000"/>
              </a:solidFill>
            </a:endParaRPr>
          </a:p>
        </p:txBody>
      </p:sp>
      <p:sp>
        <p:nvSpPr>
          <p:cNvPr id="3" name="コンテンツ プレースホルダー 2"/>
          <p:cNvSpPr>
            <a:spLocks noGrp="1"/>
          </p:cNvSpPr>
          <p:nvPr>
            <p:ph idx="1"/>
          </p:nvPr>
        </p:nvSpPr>
        <p:spPr>
          <a:xfrm>
            <a:off x="0" y="902043"/>
            <a:ext cx="12192000" cy="5955960"/>
          </a:xfrm>
        </p:spPr>
        <p:txBody>
          <a:bodyPr>
            <a:noAutofit/>
          </a:bodyPr>
          <a:lstStyle/>
          <a:p>
            <a:pPr marL="0" indent="0">
              <a:buNone/>
            </a:pPr>
            <a:r>
              <a:rPr lang="ja-JP" altLang="en-US" sz="2000" dirty="0"/>
              <a:t>対象ロット　　数量及　　　　　　出荷時期</a:t>
            </a:r>
            <a:endParaRPr lang="en-US" altLang="ja-JP" sz="2000" dirty="0"/>
          </a:p>
          <a:p>
            <a:pPr marL="0" indent="0">
              <a:buNone/>
            </a:pPr>
            <a:r>
              <a:rPr lang="en-US" altLang="ja-JP" sz="2000" dirty="0"/>
              <a:t>10</a:t>
            </a:r>
            <a:r>
              <a:rPr lang="ja-JP" altLang="en-US" sz="2000" dirty="0"/>
              <a:t>製品多数　　多数</a:t>
            </a:r>
            <a:r>
              <a:rPr lang="zh-TW" altLang="en-US" sz="2000" dirty="0"/>
              <a:t>　</a:t>
            </a:r>
            <a:r>
              <a:rPr lang="ja-JP" altLang="en-US" sz="2000" dirty="0"/>
              <a:t>　　　　有効期間残っているもの全て</a:t>
            </a:r>
            <a:r>
              <a:rPr lang="zh-TW" altLang="en-US" sz="2000" dirty="0"/>
              <a:t>　</a:t>
            </a:r>
            <a:endParaRPr lang="en-US" altLang="zh-TW" sz="2000" dirty="0"/>
          </a:p>
          <a:p>
            <a:pPr marL="0" indent="0">
              <a:buNone/>
            </a:pPr>
            <a:r>
              <a:rPr lang="ja-JP" altLang="en-US" sz="2000" dirty="0">
                <a:solidFill>
                  <a:schemeClr val="accent5">
                    <a:lumMod val="75000"/>
                  </a:schemeClr>
                </a:solidFill>
              </a:rPr>
              <a:t>回収理由　</a:t>
            </a:r>
            <a:r>
              <a:rPr lang="en-US" altLang="ja-JP" sz="2000" dirty="0"/>
              <a:t>2021/10/11</a:t>
            </a:r>
          </a:p>
          <a:p>
            <a:pPr marL="0" indent="0">
              <a:buNone/>
            </a:pPr>
            <a:r>
              <a:rPr lang="ja-JP" altLang="en-US" sz="2000" dirty="0">
                <a:solidFill>
                  <a:schemeClr val="accent5">
                    <a:lumMod val="75000"/>
                  </a:schemeClr>
                </a:solidFill>
              </a:rPr>
              <a:t>（１）胃腸反魂丹：承認書に記載された分量と異なる分量の添加物（寒梅粉）を使用して製造しておりました。</a:t>
            </a:r>
          </a:p>
          <a:p>
            <a:pPr marL="0" indent="0">
              <a:buNone/>
            </a:pPr>
            <a:r>
              <a:rPr lang="ja-JP" altLang="en-US" sz="2000" dirty="0">
                <a:solidFill>
                  <a:schemeClr val="accent5">
                    <a:lumMod val="75000"/>
                  </a:schemeClr>
                </a:solidFill>
              </a:rPr>
              <a:t>また、安定性モニタリング（</a:t>
            </a:r>
            <a:r>
              <a:rPr lang="en-US" altLang="ja-JP" sz="2000" dirty="0">
                <a:solidFill>
                  <a:schemeClr val="accent5">
                    <a:lumMod val="75000"/>
                  </a:schemeClr>
                </a:solidFill>
              </a:rPr>
              <a:t>48</a:t>
            </a:r>
            <a:r>
              <a:rPr lang="ja-JP" altLang="en-US" sz="2000" dirty="0">
                <a:solidFill>
                  <a:schemeClr val="accent5">
                    <a:lumMod val="75000"/>
                  </a:schemeClr>
                </a:solidFill>
              </a:rPr>
              <a:t>ヶ月時点）において、エキス含量の試験結果が承認規格に適合しませんでした。</a:t>
            </a:r>
          </a:p>
          <a:p>
            <a:pPr marL="0" indent="0">
              <a:buNone/>
            </a:pPr>
            <a:r>
              <a:rPr lang="ja-JP" altLang="en-US" sz="2000" dirty="0">
                <a:solidFill>
                  <a:schemeClr val="accent5">
                    <a:lumMod val="75000"/>
                  </a:schemeClr>
                </a:solidFill>
              </a:rPr>
              <a:t>以上のことから、使用期限内の全ロットを自主回収することといたしました。</a:t>
            </a:r>
          </a:p>
          <a:p>
            <a:pPr marL="0" indent="0">
              <a:buNone/>
            </a:pPr>
            <a:r>
              <a:rPr lang="ja-JP" altLang="en-US" sz="2000" dirty="0">
                <a:solidFill>
                  <a:schemeClr val="accent5">
                    <a:lumMod val="75000"/>
                  </a:schemeClr>
                </a:solidFill>
              </a:rPr>
              <a:t>（２）浄血丸：承認書に記載のない添加物（寒梅粉、沈降炭酸カルシウム）を使用して製造しておりました。ま</a:t>
            </a:r>
          </a:p>
          <a:p>
            <a:pPr marL="0" indent="0">
              <a:buNone/>
            </a:pPr>
            <a:r>
              <a:rPr lang="ja-JP" altLang="en-US" sz="2000" dirty="0">
                <a:solidFill>
                  <a:schemeClr val="accent5">
                    <a:lumMod val="75000"/>
                  </a:schemeClr>
                </a:solidFill>
              </a:rPr>
              <a:t>た、安定性モニタリング（</a:t>
            </a:r>
            <a:r>
              <a:rPr lang="en-US" altLang="ja-JP" sz="2000" dirty="0">
                <a:solidFill>
                  <a:schemeClr val="accent5">
                    <a:lumMod val="75000"/>
                  </a:schemeClr>
                </a:solidFill>
              </a:rPr>
              <a:t>24</a:t>
            </a:r>
            <a:r>
              <a:rPr lang="ja-JP" altLang="en-US" sz="2000" dirty="0">
                <a:solidFill>
                  <a:schemeClr val="accent5">
                    <a:lumMod val="75000"/>
                  </a:schemeClr>
                </a:solidFill>
              </a:rPr>
              <a:t>ヶ月時点）の定量試験（チアミン塩化物塩酸塩）において、承認規格に適合しない</a:t>
            </a:r>
          </a:p>
          <a:p>
            <a:pPr marL="0" indent="0">
              <a:buNone/>
            </a:pPr>
            <a:r>
              <a:rPr lang="ja-JP" altLang="en-US" sz="2000" dirty="0">
                <a:solidFill>
                  <a:schemeClr val="accent5">
                    <a:lumMod val="75000"/>
                  </a:schemeClr>
                </a:solidFill>
              </a:rPr>
              <a:t>結果が得られました。以上のことから、使用期限内の全ロットを自主回収することといたしました。</a:t>
            </a:r>
          </a:p>
          <a:p>
            <a:pPr marL="0" indent="0">
              <a:buNone/>
            </a:pPr>
            <a:r>
              <a:rPr lang="ja-JP" altLang="en-US" sz="2000" dirty="0">
                <a:solidFill>
                  <a:schemeClr val="accent5">
                    <a:lumMod val="75000"/>
                  </a:schemeClr>
                </a:solidFill>
              </a:rPr>
              <a:t>（３）顆粒ネオ眞治Ｓ：承認書に記載された分量と異なる分量の有効成分（胆黄</a:t>
            </a:r>
            <a:r>
              <a:rPr lang="en-US" altLang="ja-JP" sz="2000" dirty="0">
                <a:solidFill>
                  <a:schemeClr val="accent5">
                    <a:lumMod val="75000"/>
                  </a:schemeClr>
                </a:solidFill>
              </a:rPr>
              <a:t>2</a:t>
            </a:r>
            <a:r>
              <a:rPr lang="ja-JP" altLang="en-US" sz="2000" dirty="0">
                <a:solidFill>
                  <a:schemeClr val="accent5">
                    <a:lumMod val="75000"/>
                  </a:schemeClr>
                </a:solidFill>
              </a:rPr>
              <a:t>号）及び添加物（ガジュツ）</a:t>
            </a:r>
          </a:p>
          <a:p>
            <a:pPr marL="0" indent="0">
              <a:buNone/>
            </a:pPr>
            <a:r>
              <a:rPr lang="ja-JP" altLang="en-US" sz="2000" dirty="0">
                <a:solidFill>
                  <a:schemeClr val="accent5">
                    <a:lumMod val="75000"/>
                  </a:schemeClr>
                </a:solidFill>
              </a:rPr>
              <a:t>を使用して製造しておりました。また、安定性モニタリング（</a:t>
            </a:r>
            <a:r>
              <a:rPr lang="en-US" altLang="ja-JP" sz="2000" dirty="0">
                <a:solidFill>
                  <a:schemeClr val="accent5">
                    <a:lumMod val="75000"/>
                  </a:schemeClr>
                </a:solidFill>
              </a:rPr>
              <a:t>24</a:t>
            </a:r>
            <a:r>
              <a:rPr lang="ja-JP" altLang="en-US" sz="2000" dirty="0">
                <a:solidFill>
                  <a:schemeClr val="accent5">
                    <a:lumMod val="75000"/>
                  </a:schemeClr>
                </a:solidFill>
              </a:rPr>
              <a:t>ヶ月時点）の定量試験（トリプロリジン塩酸塩</a:t>
            </a:r>
          </a:p>
          <a:p>
            <a:pPr marL="0" indent="0">
              <a:buNone/>
            </a:pPr>
            <a:r>
              <a:rPr lang="ja-JP" altLang="en-US" sz="2000" dirty="0">
                <a:solidFill>
                  <a:schemeClr val="accent5">
                    <a:lumMod val="75000"/>
                  </a:schemeClr>
                </a:solidFill>
              </a:rPr>
              <a:t>水和物）において、承認規格に適合しない結果が得られました。以上のことから、使用期限内の全ロットを自主</a:t>
            </a:r>
          </a:p>
          <a:p>
            <a:pPr marL="0" indent="0">
              <a:buNone/>
            </a:pPr>
            <a:r>
              <a:rPr lang="ja-JP" altLang="en-US" sz="2000" dirty="0">
                <a:solidFill>
                  <a:schemeClr val="accent5">
                    <a:lumMod val="75000"/>
                  </a:schemeClr>
                </a:solidFill>
              </a:rPr>
              <a:t>回収することといたしました。</a:t>
            </a:r>
            <a:endParaRPr lang="en-US" altLang="ja-JP" sz="2000" dirty="0">
              <a:solidFill>
                <a:schemeClr val="accent5">
                  <a:lumMod val="75000"/>
                </a:schemeClr>
              </a:solidFill>
            </a:endParaRPr>
          </a:p>
          <a:p>
            <a:pPr marL="0" indent="0">
              <a:buNone/>
            </a:pPr>
            <a:r>
              <a:rPr lang="ja-JP" altLang="en-US" sz="2000" dirty="0">
                <a:solidFill>
                  <a:schemeClr val="accent5">
                    <a:lumMod val="75000"/>
                  </a:schemeClr>
                </a:solidFill>
              </a:rPr>
              <a:t>（４）広貫堂複方熊膽丸：承認書に記載の添加物である精製セラックでなく白色セラックを使用して製造したこ</a:t>
            </a:r>
          </a:p>
          <a:p>
            <a:pPr marL="0" indent="0">
              <a:buNone/>
            </a:pPr>
            <a:r>
              <a:rPr lang="ja-JP" altLang="en-US" sz="2000" dirty="0">
                <a:solidFill>
                  <a:schemeClr val="accent5">
                    <a:lumMod val="75000"/>
                  </a:schemeClr>
                </a:solidFill>
              </a:rPr>
              <a:t>とから、使用期限内の全ロットを自主回収することといたしました。</a:t>
            </a:r>
            <a:endParaRPr lang="ja-JP" altLang="en-US" sz="2000"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45719"/>
          </a:xfrm>
        </p:spPr>
        <p:txBody>
          <a:bodyPr>
            <a:noAutofit/>
          </a:bodyPr>
          <a:lstStyle/>
          <a:p>
            <a:endParaRPr kumimoji="1" lang="ja-JP" altLang="en-US" sz="2000" dirty="0">
              <a:solidFill>
                <a:srgbClr val="C00000"/>
              </a:solidFill>
            </a:endParaRPr>
          </a:p>
        </p:txBody>
      </p:sp>
      <p:sp>
        <p:nvSpPr>
          <p:cNvPr id="3" name="コンテンツ プレースホルダー 2"/>
          <p:cNvSpPr>
            <a:spLocks noGrp="1"/>
          </p:cNvSpPr>
          <p:nvPr>
            <p:ph idx="1"/>
          </p:nvPr>
        </p:nvSpPr>
        <p:spPr>
          <a:xfrm>
            <a:off x="0" y="45719"/>
            <a:ext cx="12192000" cy="6812284"/>
          </a:xfrm>
        </p:spPr>
        <p:txBody>
          <a:bodyPr>
            <a:noAutofit/>
          </a:bodyPr>
          <a:lstStyle/>
          <a:p>
            <a:pPr marL="0" indent="0">
              <a:buNone/>
            </a:pPr>
            <a:r>
              <a:rPr lang="ja-JP" altLang="en-US" sz="2000" dirty="0">
                <a:solidFill>
                  <a:schemeClr val="accent5">
                    <a:lumMod val="75000"/>
                  </a:schemeClr>
                </a:solidFill>
              </a:rPr>
              <a:t>（５）廣貫堂ネオ眞治Ｓ：承認書に記載された分量と異なる分量の添加物（寒梅粉）を使用して製造したことか</a:t>
            </a:r>
          </a:p>
          <a:p>
            <a:pPr marL="0" indent="0">
              <a:buNone/>
            </a:pPr>
            <a:r>
              <a:rPr lang="ja-JP" altLang="en-US" sz="2000" dirty="0">
                <a:solidFill>
                  <a:schemeClr val="accent5">
                    <a:lumMod val="75000"/>
                  </a:schemeClr>
                </a:solidFill>
              </a:rPr>
              <a:t>ら、使用期限内の全ロットを自主回収することといたしました。</a:t>
            </a:r>
          </a:p>
          <a:p>
            <a:pPr marL="0" indent="0">
              <a:buNone/>
            </a:pPr>
            <a:r>
              <a:rPr lang="ja-JP" altLang="en-US" sz="2000" dirty="0">
                <a:solidFill>
                  <a:schemeClr val="accent5">
                    <a:lumMod val="75000"/>
                  </a:schemeClr>
                </a:solidFill>
              </a:rPr>
              <a:t>（６）廣貫堂胃腸薬細粒：承認書に記載された分量と異なる分量の添加物（ヒドロキシプロピルセルロース）を</a:t>
            </a:r>
          </a:p>
          <a:p>
            <a:pPr marL="0" indent="0">
              <a:buNone/>
            </a:pPr>
            <a:r>
              <a:rPr lang="ja-JP" altLang="en-US" sz="2000" dirty="0">
                <a:solidFill>
                  <a:schemeClr val="accent5">
                    <a:lumMod val="75000"/>
                  </a:schemeClr>
                </a:solidFill>
              </a:rPr>
              <a:t>使用して製造したことから、当該分量にて製造した全ロットを自主回収することといたしました。</a:t>
            </a:r>
          </a:p>
          <a:p>
            <a:pPr marL="0" indent="0">
              <a:buNone/>
            </a:pPr>
            <a:r>
              <a:rPr lang="ja-JP" altLang="en-US" sz="2000" dirty="0">
                <a:solidFill>
                  <a:schemeClr val="accent5">
                    <a:lumMod val="75000"/>
                  </a:schemeClr>
                </a:solidFill>
              </a:rPr>
              <a:t>（７）散剤せきどめ「廣貫堂」：安定性モニタリング（</a:t>
            </a:r>
            <a:r>
              <a:rPr lang="en-US" altLang="ja-JP" sz="2000" dirty="0">
                <a:solidFill>
                  <a:schemeClr val="accent5">
                    <a:lumMod val="75000"/>
                  </a:schemeClr>
                </a:solidFill>
              </a:rPr>
              <a:t>12</a:t>
            </a:r>
            <a:r>
              <a:rPr lang="ja-JP" altLang="en-US" sz="2000" dirty="0">
                <a:solidFill>
                  <a:schemeClr val="accent5">
                    <a:lumMod val="75000"/>
                  </a:schemeClr>
                </a:solidFill>
              </a:rPr>
              <a:t>ヶ月時点）の定量試験（ジヒドロコデインリン酸塩、</a:t>
            </a:r>
          </a:p>
          <a:p>
            <a:pPr marL="0" indent="0">
              <a:buNone/>
            </a:pPr>
            <a:r>
              <a:rPr lang="ja-JP" altLang="en-US" sz="2000" dirty="0">
                <a:solidFill>
                  <a:schemeClr val="accent5">
                    <a:lumMod val="75000"/>
                  </a:schemeClr>
                </a:solidFill>
              </a:rPr>
              <a:t>クロルフェニラミンマレイン酸塩）において、承認規格に適合しない結果が得られました。他のロットについて</a:t>
            </a:r>
          </a:p>
          <a:p>
            <a:pPr marL="0" indent="0">
              <a:buNone/>
            </a:pPr>
            <a:r>
              <a:rPr lang="ja-JP" altLang="en-US" sz="2000" dirty="0">
                <a:solidFill>
                  <a:schemeClr val="accent5">
                    <a:lumMod val="75000"/>
                  </a:schemeClr>
                </a:solidFill>
              </a:rPr>
              <a:t>も使用期限内に承認規格外となる可能性が否定できないことから、使用期限内の全ロットを自主回収することと</a:t>
            </a:r>
          </a:p>
          <a:p>
            <a:pPr marL="0" indent="0">
              <a:buNone/>
            </a:pPr>
            <a:r>
              <a:rPr lang="ja-JP" altLang="en-US" sz="2000" dirty="0">
                <a:solidFill>
                  <a:schemeClr val="accent5">
                    <a:lumMod val="75000"/>
                  </a:schemeClr>
                </a:solidFill>
              </a:rPr>
              <a:t>いたしました。</a:t>
            </a:r>
          </a:p>
          <a:p>
            <a:pPr marL="0" indent="0">
              <a:buNone/>
            </a:pPr>
            <a:r>
              <a:rPr lang="ja-JP" altLang="en-US" sz="2000" dirty="0">
                <a:solidFill>
                  <a:schemeClr val="accent5">
                    <a:lumMod val="75000"/>
                  </a:schemeClr>
                </a:solidFill>
              </a:rPr>
              <a:t>（８）チュアマシンＡ：安定性モニタリング（</a:t>
            </a:r>
            <a:r>
              <a:rPr lang="en-US" altLang="ja-JP" sz="2000" dirty="0">
                <a:solidFill>
                  <a:schemeClr val="accent5">
                    <a:lumMod val="75000"/>
                  </a:schemeClr>
                </a:solidFill>
              </a:rPr>
              <a:t>12</a:t>
            </a:r>
            <a:r>
              <a:rPr lang="ja-JP" altLang="en-US" sz="2000" dirty="0">
                <a:solidFill>
                  <a:schemeClr val="accent5">
                    <a:lumMod val="75000"/>
                  </a:schemeClr>
                </a:solidFill>
              </a:rPr>
              <a:t>ヶ月時点）において、性状が承認規格に適合しない結果（変</a:t>
            </a:r>
          </a:p>
          <a:p>
            <a:pPr marL="0" indent="0">
              <a:buNone/>
            </a:pPr>
            <a:r>
              <a:rPr lang="ja-JP" altLang="en-US" sz="2000" dirty="0">
                <a:solidFill>
                  <a:schemeClr val="accent5">
                    <a:lumMod val="75000"/>
                  </a:schemeClr>
                </a:solidFill>
              </a:rPr>
              <a:t>色）が得られました。他のロットについても使用期限内に承認規格外となる可能性が否定できないことから、使</a:t>
            </a:r>
          </a:p>
          <a:p>
            <a:pPr marL="0" indent="0">
              <a:buNone/>
            </a:pPr>
            <a:r>
              <a:rPr lang="ja-JP" altLang="en-US" sz="2000" dirty="0">
                <a:solidFill>
                  <a:schemeClr val="accent5">
                    <a:lumMod val="75000"/>
                  </a:schemeClr>
                </a:solidFill>
              </a:rPr>
              <a:t>用期限内の全ロットを自主回収することといたしました。</a:t>
            </a:r>
          </a:p>
          <a:p>
            <a:pPr marL="0" indent="0">
              <a:buNone/>
            </a:pPr>
            <a:r>
              <a:rPr lang="ja-JP" altLang="en-US" sz="2000" dirty="0">
                <a:solidFill>
                  <a:schemeClr val="accent5">
                    <a:lumMod val="75000"/>
                  </a:schemeClr>
                </a:solidFill>
              </a:rPr>
              <a:t>（９）歯痛頭痛ヒロリン：安定性モニタリング（</a:t>
            </a:r>
            <a:r>
              <a:rPr lang="en-US" altLang="ja-JP" sz="2000" dirty="0">
                <a:solidFill>
                  <a:schemeClr val="accent5">
                    <a:lumMod val="75000"/>
                  </a:schemeClr>
                </a:solidFill>
              </a:rPr>
              <a:t>36</a:t>
            </a:r>
            <a:r>
              <a:rPr lang="ja-JP" altLang="en-US" sz="2000" dirty="0">
                <a:solidFill>
                  <a:schemeClr val="accent5">
                    <a:lumMod val="75000"/>
                  </a:schemeClr>
                </a:solidFill>
              </a:rPr>
              <a:t>ヶ月時点）の純度試験（サリチル酸）において、承認規格に</a:t>
            </a:r>
          </a:p>
          <a:p>
            <a:pPr marL="0" indent="0">
              <a:buNone/>
            </a:pPr>
            <a:r>
              <a:rPr lang="ja-JP" altLang="en-US" sz="2000" dirty="0">
                <a:solidFill>
                  <a:schemeClr val="accent5">
                    <a:lumMod val="75000"/>
                  </a:schemeClr>
                </a:solidFill>
              </a:rPr>
              <a:t>適合しない結果が得られました。他のロットについても使用期限内に承認規格外となる可能性が否定できないこ</a:t>
            </a:r>
          </a:p>
          <a:p>
            <a:pPr marL="0" indent="0">
              <a:buNone/>
            </a:pPr>
            <a:r>
              <a:rPr lang="ja-JP" altLang="en-US" sz="2000" dirty="0">
                <a:solidFill>
                  <a:schemeClr val="accent5">
                    <a:lumMod val="75000"/>
                  </a:schemeClr>
                </a:solidFill>
              </a:rPr>
              <a:t>とから、使用期限内の全ロットを自主回収することといたしました。</a:t>
            </a:r>
          </a:p>
          <a:p>
            <a:pPr marL="0" indent="0">
              <a:buNone/>
            </a:pPr>
            <a:r>
              <a:rPr lang="ja-JP" altLang="en-US" sz="2000" dirty="0">
                <a:solidFill>
                  <a:schemeClr val="accent5">
                    <a:lumMod val="75000"/>
                  </a:schemeClr>
                </a:solidFill>
              </a:rPr>
              <a:t>（１０）パナワン「廣貫堂」：安定性モニタリング（</a:t>
            </a:r>
            <a:r>
              <a:rPr lang="en-US" altLang="ja-JP" sz="2000" dirty="0">
                <a:solidFill>
                  <a:schemeClr val="accent5">
                    <a:lumMod val="75000"/>
                  </a:schemeClr>
                </a:solidFill>
              </a:rPr>
              <a:t>24</a:t>
            </a:r>
            <a:r>
              <a:rPr lang="ja-JP" altLang="en-US" sz="2000" dirty="0">
                <a:solidFill>
                  <a:schemeClr val="accent5">
                    <a:lumMod val="75000"/>
                  </a:schemeClr>
                </a:solidFill>
              </a:rPr>
              <a:t>ヶ月時点）の定量試験（デヒドロコリダリン）におい</a:t>
            </a:r>
          </a:p>
          <a:p>
            <a:pPr marL="0" indent="0">
              <a:buNone/>
            </a:pPr>
            <a:r>
              <a:rPr lang="ja-JP" altLang="en-US" sz="2000" dirty="0">
                <a:solidFill>
                  <a:schemeClr val="accent5">
                    <a:lumMod val="75000"/>
                  </a:schemeClr>
                </a:solidFill>
              </a:rPr>
              <a:t>て、承認規格に適合しない結果が得られました。他のロットについても使用期限内に承認規格外となる可能性が</a:t>
            </a:r>
          </a:p>
          <a:p>
            <a:pPr marL="0" indent="0">
              <a:buNone/>
            </a:pPr>
            <a:r>
              <a:rPr lang="ja-JP" altLang="en-US" sz="2000" dirty="0">
                <a:solidFill>
                  <a:schemeClr val="accent5">
                    <a:lumMod val="75000"/>
                  </a:schemeClr>
                </a:solidFill>
              </a:rPr>
              <a:t>否定できないことから、使用期限内の全ロットを自主回収することといたしました。</a:t>
            </a:r>
          </a:p>
          <a:p>
            <a:pPr marL="0" indent="0">
              <a:buNone/>
            </a:pPr>
            <a:endParaRPr lang="ja-JP" altLang="en-US" dirty="0">
              <a:solidFill>
                <a:srgbClr val="C00000"/>
              </a:solidFill>
            </a:endParaRPr>
          </a:p>
        </p:txBody>
      </p:sp>
    </p:spTree>
    <p:extLst>
      <p:ext uri="{BB962C8B-B14F-4D97-AF65-F5344CB8AC3E}">
        <p14:creationId xmlns:p14="http://schemas.microsoft.com/office/powerpoint/2010/main" val="241463800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2528</TotalTime>
  <Words>724</Words>
  <Application>Microsoft Office PowerPoint</Application>
  <PresentationFormat>ワイド画面</PresentationFormat>
  <Paragraphs>33</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Arial</vt:lpstr>
      <vt:lpstr>Calibri</vt:lpstr>
      <vt:lpstr>Calibri Light</vt:lpstr>
      <vt:lpstr>Office テーマ</vt:lpstr>
      <vt:lpstr>販売名：(1)胃腸反魂丹 (2)浄血丸 (3)顆粒ネオ眞治S (4)広貫堂複方熊膽丸 (5)廣貫堂ネオ眞治S (6)廣貫堂胃腸薬細粒 (7)散剤せきどめ「廣貫堂」 (8)チュアマシンA (9)歯痛頭痛ヒロリン (10)パナワン「廣貫堂」　 　製品回収</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232</cp:revision>
  <dcterms:created xsi:type="dcterms:W3CDTF">2015-03-05T03:29:01Z</dcterms:created>
  <dcterms:modified xsi:type="dcterms:W3CDTF">2022-04-17T07:32:06Z</dcterms:modified>
</cp:coreProperties>
</file>