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31" d="100"/>
          <a:sy n="31" d="100"/>
        </p:scale>
        <p:origin x="90"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024970"/>
          </a:xfrm>
        </p:spPr>
        <p:txBody>
          <a:bodyPr>
            <a:normAutofit/>
          </a:bodyPr>
          <a:lstStyle/>
          <a:p>
            <a:r>
              <a:rPr lang="ja-JP" altLang="en-US" sz="3600" dirty="0" smtClean="0"/>
              <a:t>販売名</a:t>
            </a:r>
            <a:r>
              <a:rPr lang="ja-JP" altLang="en-US" sz="3600" dirty="0">
                <a:sym typeface="Wingdings" panose="05000000000000000000" pitchFamily="2" charset="2"/>
              </a:rPr>
              <a:t>　バイアスピリン錠</a:t>
            </a:r>
            <a:r>
              <a:rPr lang="en-US" altLang="ja-JP" sz="3600" dirty="0" smtClean="0">
                <a:sym typeface="Wingdings" panose="05000000000000000000" pitchFamily="2" charset="2"/>
              </a:rPr>
              <a:t>100mg</a:t>
            </a:r>
            <a:r>
              <a:rPr lang="ja-JP" altLang="en-US" sz="3600" dirty="0" smtClean="0">
                <a:sym typeface="Wingdings" panose="05000000000000000000" pitchFamily="2" charset="2"/>
              </a:rPr>
              <a:t>  </a:t>
            </a:r>
            <a:r>
              <a:rPr lang="ja-JP" altLang="en-US" sz="3600" dirty="0">
                <a:sym typeface="Wingdings" panose="05000000000000000000" pitchFamily="2" charset="2"/>
              </a:rPr>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556426"/>
            <a:ext cx="12191999" cy="530157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 </a:t>
            </a:r>
            <a:r>
              <a:rPr lang="ja-JP" altLang="en-US" dirty="0" smtClean="0"/>
              <a:t>：２０ロット</a:t>
            </a:r>
            <a:r>
              <a:rPr lang="ja-JP" altLang="en-US" dirty="0"/>
              <a:t>　</a:t>
            </a:r>
            <a:endParaRPr lang="en-US" altLang="ja-JP" dirty="0" smtClean="0"/>
          </a:p>
          <a:p>
            <a:pPr marL="0" indent="0">
              <a:buNone/>
            </a:pPr>
            <a:r>
              <a:rPr lang="ja-JP" altLang="en-US" dirty="0" smtClean="0"/>
              <a:t>出荷</a:t>
            </a:r>
            <a:r>
              <a:rPr lang="ja-JP" altLang="en-US" dirty="0"/>
              <a:t>数量</a:t>
            </a:r>
            <a:r>
              <a:rPr lang="ja-JP" altLang="en-US" dirty="0" smtClean="0"/>
              <a:t>：約</a:t>
            </a:r>
            <a:r>
              <a:rPr lang="en-US" altLang="ja-JP" dirty="0" smtClean="0"/>
              <a:t>3,500</a:t>
            </a:r>
            <a:r>
              <a:rPr lang="ja-JP" altLang="en-US" dirty="0" smtClean="0"/>
              <a:t>～</a:t>
            </a:r>
            <a:r>
              <a:rPr lang="en-US" altLang="ja-JP" dirty="0" smtClean="0"/>
              <a:t>14,300</a:t>
            </a:r>
            <a:endParaRPr lang="ja-JP" altLang="en-US" dirty="0"/>
          </a:p>
          <a:p>
            <a:pPr marL="0" indent="0">
              <a:buNone/>
            </a:pPr>
            <a:r>
              <a:rPr lang="ja-JP" altLang="en-US" dirty="0"/>
              <a:t>出荷時期</a:t>
            </a:r>
            <a:r>
              <a:rPr lang="ja-JP" altLang="en-US" dirty="0" smtClean="0"/>
              <a:t>：</a:t>
            </a:r>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a:t>
            </a:r>
            <a:r>
              <a:rPr lang="en-US" altLang="ja-JP" dirty="0" smtClean="0"/>
              <a:t>2015</a:t>
            </a:r>
            <a:r>
              <a:rPr lang="ja-JP" altLang="en-US" dirty="0" smtClean="0"/>
              <a:t>年</a:t>
            </a:r>
            <a:r>
              <a:rPr lang="en-US" altLang="ja-JP" dirty="0" smtClean="0"/>
              <a:t>3</a:t>
            </a:r>
            <a:r>
              <a:rPr lang="ja-JP" altLang="en-US" dirty="0" smtClean="0"/>
              <a:t>月</a:t>
            </a:r>
            <a:r>
              <a:rPr lang="en-US" altLang="ja-JP" dirty="0" smtClean="0"/>
              <a:t>26</a:t>
            </a:r>
            <a:r>
              <a:rPr lang="ja-JP" altLang="en-US" dirty="0" smtClean="0"/>
              <a:t>日</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smtClean="0"/>
              <a:t>：　</a:t>
            </a:r>
            <a:r>
              <a:rPr lang="ja-JP" altLang="en-US" sz="3600" dirty="0"/>
              <a:t>バイアスピリン錠</a:t>
            </a:r>
            <a:r>
              <a:rPr lang="en-US" altLang="ja-JP" sz="3600" dirty="0" smtClean="0"/>
              <a:t>100mg</a:t>
            </a:r>
            <a:r>
              <a:rPr lang="ja-JP" altLang="en-US" sz="3600" dirty="0" smtClean="0"/>
              <a:t> </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5415"/>
            <a:ext cx="12191999" cy="5992586"/>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en-US" altLang="ja-JP" dirty="0" smtClean="0"/>
              <a:t>11</a:t>
            </a:r>
            <a:r>
              <a:rPr lang="ja-JP" altLang="en-US" dirty="0" smtClean="0"/>
              <a:t>月</a:t>
            </a:r>
            <a:r>
              <a:rPr lang="en-US" altLang="ja-JP" dirty="0" smtClean="0"/>
              <a:t>30</a:t>
            </a:r>
            <a:r>
              <a:rPr lang="ja-JP" altLang="en-US" dirty="0" smtClean="0"/>
              <a:t>日</a:t>
            </a:r>
            <a:endParaRPr lang="ja-JP" altLang="en-US" dirty="0"/>
          </a:p>
          <a:p>
            <a:pPr marL="0" indent="0">
              <a:buNone/>
            </a:pPr>
            <a:r>
              <a:rPr lang="ja-JP" altLang="en-US" dirty="0"/>
              <a:t>製造後</a:t>
            </a:r>
            <a:r>
              <a:rPr lang="en-US" altLang="ja-JP" dirty="0"/>
              <a:t>1</a:t>
            </a:r>
            <a:r>
              <a:rPr lang="ja-JP" altLang="en-US" dirty="0"/>
              <a:t>年を経過した参考品の溶出試験において、承認規格に適合しないロットを確認致しました</a:t>
            </a:r>
            <a:r>
              <a:rPr lang="ja-JP" altLang="en-US" dirty="0" smtClean="0"/>
              <a:t>。原因</a:t>
            </a:r>
            <a:r>
              <a:rPr lang="ja-JP" altLang="en-US" dirty="0"/>
              <a:t>について調査をした結果、出荷時には全ての規格を満たしておりましたが、錠剤の製造工程における水分</a:t>
            </a:r>
            <a:r>
              <a:rPr lang="ja-JP" altLang="en-US" dirty="0" smtClean="0"/>
              <a:t>管理</a:t>
            </a:r>
            <a:r>
              <a:rPr lang="ja-JP" altLang="en-US" dirty="0"/>
              <a:t>に問題があったと考えられました</a:t>
            </a:r>
            <a:r>
              <a:rPr lang="ja-JP" altLang="en-US" dirty="0" smtClean="0"/>
              <a:t>。今回</a:t>
            </a:r>
            <a:r>
              <a:rPr lang="ja-JP" altLang="en-US" dirty="0"/>
              <a:t>、参考品の溶出試験が承認規格に満たない結果となったロットを自主回収させて頂くことと致しました</a:t>
            </a:r>
            <a:r>
              <a:rPr lang="ja-JP" altLang="en-US" dirty="0" smtClean="0"/>
              <a:t>。</a:t>
            </a:r>
            <a:endParaRPr lang="en-US" altLang="ja-JP" dirty="0" smtClean="0"/>
          </a:p>
          <a:p>
            <a:pPr marL="0" indent="0">
              <a:buNone/>
            </a:pPr>
            <a:r>
              <a:rPr lang="ja-JP" altLang="en-US" dirty="0" smtClean="0"/>
              <a:t>⇒</a:t>
            </a:r>
            <a:endParaRPr lang="en-US" altLang="ja-JP" dirty="0" smtClean="0"/>
          </a:p>
          <a:p>
            <a:pPr marL="0" indent="0">
              <a:buNone/>
            </a:pPr>
            <a:r>
              <a:rPr lang="ja-JP" altLang="en-US" sz="3200" dirty="0" smtClean="0"/>
              <a:t>水分管理に問題があったということは、水分量が多かったのか少なかったのか。範囲の特定をどうしたか。</a:t>
            </a:r>
            <a:r>
              <a:rPr lang="en-US" altLang="ja-JP" sz="3200" dirty="0" smtClean="0"/>
              <a:t>1</a:t>
            </a:r>
            <a:r>
              <a:rPr lang="ja-JP" altLang="en-US" sz="3200" dirty="0" smtClean="0"/>
              <a:t>年以上前は参考品を調査したのでしょう。では１年未満が問題ないとはどのようにしたのか。</a:t>
            </a:r>
            <a:endParaRPr lang="en-US" altLang="ja-JP" sz="3200" dirty="0" smtClean="0"/>
          </a:p>
          <a:p>
            <a:pPr marL="0" indent="0">
              <a:buNone/>
            </a:pPr>
            <a:r>
              <a:rPr lang="ja-JP" altLang="en-US" sz="3200" dirty="0"/>
              <a:t>多</a:t>
            </a:r>
            <a:r>
              <a:rPr lang="ja-JP" altLang="en-US" sz="3200" dirty="0" smtClean="0"/>
              <a:t>くの場合、範囲の特定が難しく全ロット回収になるが、当局を納得させられる根拠データがあったと</a:t>
            </a:r>
            <a:r>
              <a:rPr lang="ja-JP" altLang="en-US" sz="3200" dirty="0" smtClean="0"/>
              <a:t>思</a:t>
            </a:r>
            <a:r>
              <a:rPr lang="ja-JP" altLang="en-US" sz="3200" dirty="0"/>
              <a:t>わ</a:t>
            </a:r>
            <a:r>
              <a:rPr lang="ja-JP" altLang="en-US" sz="3200" dirty="0" smtClean="0"/>
              <a:t>れる</a:t>
            </a:r>
            <a:r>
              <a:rPr lang="ja-JP" altLang="en-US" sz="3200" dirty="0" smtClean="0"/>
              <a:t>。</a:t>
            </a: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12</Words>
  <Application>Microsoft Office PowerPoint</Application>
  <PresentationFormat>ワイド画面</PresentationFormat>
  <Paragraphs>11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バイアスピリン錠100mg  　　 製品回収</vt:lpstr>
      <vt:lpstr>販売名：　バイアスピリン錠100mg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49</cp:revision>
  <dcterms:created xsi:type="dcterms:W3CDTF">2015-03-05T03:29:01Z</dcterms:created>
  <dcterms:modified xsi:type="dcterms:W3CDTF">2015-12-02T13:28:05Z</dcterms:modified>
</cp:coreProperties>
</file>