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8" d="100"/>
          <a:sy n="68" d="100"/>
        </p:scale>
        <p:origin x="91"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a:t>
            </a:r>
            <a:r>
              <a:rPr lang="en-US" altLang="ja-JP" sz="2800" dirty="0">
                <a:sym typeface="Wingdings" panose="05000000000000000000" pitchFamily="2" charset="2"/>
              </a:rPr>
              <a:t>(1)</a:t>
            </a:r>
            <a:r>
              <a:rPr lang="ja-JP" altLang="en-US" sz="2800" dirty="0">
                <a:sym typeface="Wingdings" panose="05000000000000000000" pitchFamily="2" charset="2"/>
              </a:rPr>
              <a:t>エナラプリルマレイン酸塩錠</a:t>
            </a:r>
            <a:r>
              <a:rPr lang="en-US" altLang="ja-JP" sz="2800" dirty="0">
                <a:sym typeface="Wingdings" panose="05000000000000000000" pitchFamily="2" charset="2"/>
              </a:rPr>
              <a:t>2.5mg</a:t>
            </a:r>
            <a:r>
              <a:rPr lang="ja-JP" altLang="en-US" sz="2800" dirty="0">
                <a:sym typeface="Wingdings" panose="05000000000000000000" pitchFamily="2" charset="2"/>
              </a:rPr>
              <a:t>「</a:t>
            </a:r>
            <a:r>
              <a:rPr lang="en-US" altLang="ja-JP" sz="2800" dirty="0">
                <a:sym typeface="Wingdings" panose="05000000000000000000" pitchFamily="2" charset="2"/>
              </a:rPr>
              <a:t>JG</a:t>
            </a:r>
            <a:r>
              <a:rPr lang="ja-JP" altLang="en-US" sz="2800" dirty="0">
                <a:sym typeface="Wingdings" panose="05000000000000000000" pitchFamily="2" charset="2"/>
              </a:rPr>
              <a:t>」</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エナラプリルマレイン酸塩錠</a:t>
            </a:r>
            <a:r>
              <a:rPr lang="en-US" altLang="ja-JP" sz="2800" dirty="0">
                <a:sym typeface="Wingdings" panose="05000000000000000000" pitchFamily="2" charset="2"/>
              </a:rPr>
              <a:t>5mg</a:t>
            </a:r>
            <a:r>
              <a:rPr lang="ja-JP" altLang="en-US" sz="2800" dirty="0">
                <a:sym typeface="Wingdings" panose="05000000000000000000" pitchFamily="2" charset="2"/>
              </a:rPr>
              <a:t>「</a:t>
            </a:r>
            <a:r>
              <a:rPr lang="en-US" altLang="ja-JP" sz="2800" dirty="0">
                <a:sym typeface="Wingdings" panose="05000000000000000000" pitchFamily="2" charset="2"/>
              </a:rPr>
              <a:t>JG</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en-US" altLang="ja-JP" sz="2400" dirty="0"/>
              <a:t>50</a:t>
            </a:r>
            <a:r>
              <a:rPr lang="ja-JP" altLang="en-US" sz="2400" dirty="0"/>
              <a:t>ロット以上　　多数</a:t>
            </a:r>
            <a:r>
              <a:rPr lang="zh-TW" altLang="en-US" sz="2400" dirty="0"/>
              <a:t>　</a:t>
            </a:r>
            <a:r>
              <a:rPr lang="en-US" altLang="zh-TW" sz="2400" dirty="0"/>
              <a:t>20</a:t>
            </a:r>
            <a:r>
              <a:rPr lang="en-US" altLang="ja-JP" sz="2400" dirty="0"/>
              <a:t>19</a:t>
            </a:r>
            <a:r>
              <a:rPr lang="zh-TW" altLang="en-US" sz="2400" dirty="0"/>
              <a:t>年</a:t>
            </a:r>
            <a:r>
              <a:rPr lang="en-US" altLang="ja-JP" sz="2400" dirty="0"/>
              <a:t>03</a:t>
            </a:r>
            <a:r>
              <a:rPr lang="zh-TW" altLang="en-US" sz="2400" dirty="0"/>
              <a:t>月</a:t>
            </a:r>
            <a:r>
              <a:rPr lang="en-US" altLang="ja-JP" sz="2400" dirty="0"/>
              <a:t>14</a:t>
            </a:r>
            <a:r>
              <a:rPr lang="ja-JP" altLang="en-US" sz="2400" dirty="0"/>
              <a:t>日</a:t>
            </a:r>
            <a:r>
              <a:rPr lang="zh-TW" altLang="en-US" sz="2400" dirty="0"/>
              <a:t>　～　</a:t>
            </a:r>
            <a:r>
              <a:rPr lang="ja-JP" altLang="en-US" sz="2400" dirty="0"/>
              <a:t>未出荷　</a:t>
            </a:r>
            <a:endParaRPr lang="en-US" altLang="ja-JP" sz="2400" dirty="0"/>
          </a:p>
          <a:p>
            <a:pPr marL="0" indent="0">
              <a:buNone/>
            </a:pPr>
            <a:r>
              <a:rPr lang="ja-JP" altLang="en-US" sz="2400" dirty="0">
                <a:solidFill>
                  <a:schemeClr val="accent5">
                    <a:lumMod val="75000"/>
                  </a:schemeClr>
                </a:solidFill>
              </a:rPr>
              <a:t>回収理由　</a:t>
            </a:r>
            <a:r>
              <a:rPr lang="en-US" altLang="ja-JP" sz="2400" dirty="0"/>
              <a:t>2021/</a:t>
            </a:r>
            <a:r>
              <a:rPr lang="ja-JP" altLang="en-US" sz="2400" dirty="0"/>
              <a:t>９</a:t>
            </a:r>
            <a:r>
              <a:rPr lang="en-US" altLang="ja-JP" sz="2400" dirty="0"/>
              <a:t>/</a:t>
            </a:r>
            <a:r>
              <a:rPr lang="ja-JP" altLang="en-US" sz="2400" dirty="0"/>
              <a:t>３</a:t>
            </a:r>
            <a:endParaRPr lang="en-US" altLang="ja-JP" sz="2400" dirty="0"/>
          </a:p>
          <a:p>
            <a:pPr marL="0" indent="0">
              <a:buNone/>
            </a:pPr>
            <a:r>
              <a:rPr lang="ja-JP" altLang="en-US" sz="2400" dirty="0">
                <a:solidFill>
                  <a:schemeClr val="accent5">
                    <a:lumMod val="75000"/>
                  </a:schemeClr>
                </a:solidFill>
              </a:rPr>
              <a:t>（１）エナラプリルマレイン酸塩錠</a:t>
            </a:r>
            <a:r>
              <a:rPr lang="en-US" altLang="ja-JP" sz="2400" dirty="0">
                <a:solidFill>
                  <a:schemeClr val="accent5">
                    <a:lumMod val="75000"/>
                  </a:schemeClr>
                </a:solidFill>
              </a:rPr>
              <a:t>2.5mg</a:t>
            </a:r>
            <a:r>
              <a:rPr lang="ja-JP" altLang="en-US" sz="2400" dirty="0">
                <a:solidFill>
                  <a:schemeClr val="accent5">
                    <a:lumMod val="75000"/>
                  </a:schemeClr>
                </a:solidFill>
              </a:rPr>
              <a:t>「</a:t>
            </a:r>
            <a:r>
              <a:rPr lang="en-US" altLang="ja-JP" sz="2400" dirty="0">
                <a:solidFill>
                  <a:schemeClr val="accent5">
                    <a:lumMod val="75000"/>
                  </a:schemeClr>
                </a:solidFill>
              </a:rPr>
              <a:t>JG</a:t>
            </a:r>
            <a:r>
              <a:rPr lang="ja-JP" altLang="en-US" sz="2400" dirty="0">
                <a:solidFill>
                  <a:schemeClr val="accent5">
                    <a:lumMod val="75000"/>
                  </a:schemeClr>
                </a:solidFill>
              </a:rPr>
              <a:t>」</a:t>
            </a:r>
          </a:p>
          <a:p>
            <a:pPr marL="0" indent="0">
              <a:buNone/>
            </a:pPr>
            <a:r>
              <a:rPr lang="ja-JP" altLang="en-US" sz="2400" dirty="0">
                <a:solidFill>
                  <a:schemeClr val="accent5">
                    <a:lumMod val="75000"/>
                  </a:schemeClr>
                </a:solidFill>
              </a:rPr>
              <a:t>　本製剤の乾燥工程において、承認書に規定された乾燥減量規格を逸脱する追加乾燥を行い、　かつ本製剤に含まれる色素（黄色三二酸化鉄及び三二酸化鉄）の粉砕工程において添加す　る乳糖水和物の量が承認書に規定された量より　増量されているため、使用期限内の全ロ　ットを自主回収（クラス</a:t>
            </a:r>
            <a:r>
              <a:rPr lang="en-US" altLang="ja-JP" sz="2400" dirty="0">
                <a:solidFill>
                  <a:schemeClr val="accent5">
                    <a:lumMod val="75000"/>
                  </a:schemeClr>
                </a:solidFill>
              </a:rPr>
              <a:t>II</a:t>
            </a:r>
            <a:r>
              <a:rPr lang="ja-JP" altLang="en-US" sz="2400" dirty="0">
                <a:solidFill>
                  <a:schemeClr val="accent5">
                    <a:lumMod val="75000"/>
                  </a:schemeClr>
                </a:solidFill>
              </a:rPr>
              <a:t>）することといたしました。</a:t>
            </a:r>
          </a:p>
          <a:p>
            <a:pPr marL="0" indent="0">
              <a:buNone/>
            </a:pPr>
            <a:r>
              <a:rPr lang="ja-JP" altLang="en-US" sz="2400" dirty="0">
                <a:solidFill>
                  <a:schemeClr val="accent5">
                    <a:lumMod val="75000"/>
                  </a:schemeClr>
                </a:solidFill>
              </a:rPr>
              <a:t>（２）エナラプリルマレイン酸塩錠</a:t>
            </a:r>
            <a:r>
              <a:rPr lang="en-US" altLang="ja-JP" sz="2400" dirty="0">
                <a:solidFill>
                  <a:schemeClr val="accent5">
                    <a:lumMod val="75000"/>
                  </a:schemeClr>
                </a:solidFill>
              </a:rPr>
              <a:t>5mg</a:t>
            </a:r>
            <a:r>
              <a:rPr lang="ja-JP" altLang="en-US" sz="2400" dirty="0">
                <a:solidFill>
                  <a:schemeClr val="accent5">
                    <a:lumMod val="75000"/>
                  </a:schemeClr>
                </a:solidFill>
              </a:rPr>
              <a:t>「</a:t>
            </a:r>
            <a:r>
              <a:rPr lang="en-US" altLang="ja-JP" sz="2400" dirty="0">
                <a:solidFill>
                  <a:schemeClr val="accent5">
                    <a:lumMod val="75000"/>
                  </a:schemeClr>
                </a:solidFill>
              </a:rPr>
              <a:t>JG</a:t>
            </a:r>
            <a:r>
              <a:rPr lang="ja-JP" altLang="en-US" sz="2400" dirty="0">
                <a:solidFill>
                  <a:schemeClr val="accent5">
                    <a:lumMod val="75000"/>
                  </a:schemeClr>
                </a:solidFill>
              </a:rPr>
              <a:t>」</a:t>
            </a:r>
          </a:p>
          <a:p>
            <a:pPr marL="0" indent="0">
              <a:buNone/>
            </a:pPr>
            <a:r>
              <a:rPr lang="ja-JP" altLang="en-US" sz="2400" dirty="0">
                <a:solidFill>
                  <a:schemeClr val="accent5">
                    <a:lumMod val="75000"/>
                  </a:schemeClr>
                </a:solidFill>
              </a:rPr>
              <a:t>　本製剤の乾燥工程において、承認書に規定された乾燥減量規格を逸脱する追加乾燥を行わ　れているため、使用期限内の全ロットを自主回収（クラス</a:t>
            </a:r>
            <a:r>
              <a:rPr lang="en-US" altLang="ja-JP" sz="2400" dirty="0">
                <a:solidFill>
                  <a:schemeClr val="accent5">
                    <a:lumMod val="75000"/>
                  </a:schemeClr>
                </a:solidFill>
              </a:rPr>
              <a:t>II</a:t>
            </a:r>
            <a:r>
              <a:rPr lang="ja-JP" altLang="en-US" sz="2400" dirty="0">
                <a:solidFill>
                  <a:schemeClr val="accent5">
                    <a:lumMod val="75000"/>
                  </a:schemeClr>
                </a:solidFill>
              </a:rPr>
              <a:t>）することといたしました。</a:t>
            </a:r>
          </a:p>
          <a:p>
            <a:pPr marL="0" indent="0">
              <a:buNone/>
            </a:pPr>
            <a:r>
              <a:rPr lang="ja-JP" altLang="en-US" sz="2400" dirty="0">
                <a:solidFill>
                  <a:srgbClr val="C00000"/>
                </a:solidFill>
              </a:rPr>
              <a:t>⇒規格を逸脱する追加乾燥とは？　色素の粉砕工程で乳糖の増量ですが、</a:t>
            </a:r>
            <a:r>
              <a:rPr lang="en-US" altLang="ja-JP" sz="2400" dirty="0">
                <a:solidFill>
                  <a:srgbClr val="C00000"/>
                </a:solidFill>
              </a:rPr>
              <a:t>10</a:t>
            </a:r>
            <a:r>
              <a:rPr lang="ja-JP" altLang="en-US" sz="2400" dirty="0">
                <a:solidFill>
                  <a:srgbClr val="C00000"/>
                </a:solidFill>
              </a:rPr>
              <a:t>％をこえていたのでしょうか？　もっと詳細な情報開示をしていただきたいです。</a:t>
            </a:r>
            <a:endParaRPr lang="en-US" altLang="ja-JP" sz="2400" dirty="0">
              <a:solidFill>
                <a:srgbClr val="C00000"/>
              </a:solidFill>
            </a:endParaRPr>
          </a:p>
          <a:p>
            <a:pPr marL="0" indent="0">
              <a:buNone/>
            </a:pPr>
            <a:r>
              <a:rPr lang="ja-JP" altLang="en-US" sz="2400">
                <a:solidFill>
                  <a:srgbClr val="C00000"/>
                </a:solidFill>
              </a:rPr>
              <a:t>他の会社数社も色素の粉砕工程が承認書との齟齬で回収しています。</a:t>
            </a:r>
            <a:endParaRPr lang="ja-JP" altLang="en-US"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2468</TotalTime>
  <Words>256</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販売名：(1)エナラプリルマレイン酸塩錠2.5mg「JG」 　　　　　(2)エナラプリルマレイン酸塩錠5mg「JG」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226</cp:revision>
  <dcterms:created xsi:type="dcterms:W3CDTF">2015-03-05T03:29:01Z</dcterms:created>
  <dcterms:modified xsi:type="dcterms:W3CDTF">2021-09-08T00:28:30Z</dcterms:modified>
</cp:coreProperties>
</file>