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8" d="100"/>
          <a:sy n="58" d="100"/>
        </p:scale>
        <p:origin x="91" y="9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13612"/>
          </a:xfrm>
        </p:spPr>
        <p:txBody>
          <a:bodyPr>
            <a:noAutofit/>
          </a:bodyPr>
          <a:lstStyle/>
          <a:p>
            <a:r>
              <a:rPr lang="ja-JP" altLang="en-US" sz="3200" dirty="0">
                <a:sym typeface="Wingdings" panose="05000000000000000000" pitchFamily="2" charset="2"/>
              </a:rPr>
              <a:t>販売名：ニコランジル錠２．５ｍｇ「サワイ」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13612"/>
            <a:ext cx="12192000" cy="6244392"/>
          </a:xfrm>
        </p:spPr>
        <p:txBody>
          <a:bodyPr>
            <a:noAutofit/>
          </a:bodyPr>
          <a:lstStyle/>
          <a:p>
            <a:pPr marL="0" indent="0">
              <a:buNone/>
            </a:pPr>
            <a:r>
              <a:rPr lang="ja-JP" altLang="en-US" sz="2600" dirty="0"/>
              <a:t>対象ロット　　数量及　　　　　　出荷時期</a:t>
            </a:r>
            <a:endParaRPr lang="en-US" altLang="ja-JP" sz="2600" dirty="0"/>
          </a:p>
          <a:p>
            <a:pPr marL="0" indent="0">
              <a:buNone/>
            </a:pPr>
            <a:r>
              <a:rPr lang="en-US" altLang="ja-JP" sz="2400" dirty="0"/>
              <a:t>2</a:t>
            </a:r>
            <a:r>
              <a:rPr lang="ja-JP" altLang="en-US" sz="2400" dirty="0"/>
              <a:t>ロット　　総出荷数：</a:t>
            </a:r>
            <a:r>
              <a:rPr lang="en-US" altLang="ja-JP" sz="2400" dirty="0"/>
              <a:t>6,705</a:t>
            </a:r>
            <a:r>
              <a:rPr lang="ja-JP" altLang="en-US" sz="2400" dirty="0"/>
              <a:t>箱</a:t>
            </a:r>
            <a:r>
              <a:rPr lang="zh-TW" altLang="en-US" sz="2400" dirty="0"/>
              <a:t>　</a:t>
            </a:r>
            <a:r>
              <a:rPr lang="en-US" altLang="zh-TW" sz="2400" dirty="0"/>
              <a:t>20</a:t>
            </a:r>
            <a:r>
              <a:rPr lang="en-US" altLang="ja-JP" sz="2400" dirty="0"/>
              <a:t>20</a:t>
            </a:r>
            <a:r>
              <a:rPr lang="zh-TW" altLang="en-US" sz="2400" dirty="0"/>
              <a:t>年</a:t>
            </a:r>
            <a:r>
              <a:rPr lang="en-US" altLang="ja-JP" sz="2400" dirty="0"/>
              <a:t>07</a:t>
            </a:r>
            <a:r>
              <a:rPr lang="zh-TW" altLang="en-US" sz="2400" dirty="0"/>
              <a:t>月</a:t>
            </a:r>
            <a:r>
              <a:rPr lang="en-US" altLang="ja-JP" sz="2400" dirty="0"/>
              <a:t>01</a:t>
            </a:r>
            <a:r>
              <a:rPr lang="ja-JP" altLang="en-US" sz="2400" dirty="0"/>
              <a:t>日</a:t>
            </a:r>
            <a:r>
              <a:rPr lang="zh-TW" altLang="en-US" sz="2400" dirty="0"/>
              <a:t>　～　</a:t>
            </a:r>
            <a:r>
              <a:rPr lang="en-US" altLang="zh-TW" sz="2400" dirty="0"/>
              <a:t>20</a:t>
            </a:r>
            <a:r>
              <a:rPr lang="en-US" altLang="ja-JP" sz="2400" dirty="0"/>
              <a:t>20</a:t>
            </a:r>
            <a:r>
              <a:rPr lang="zh-TW" altLang="en-US" sz="2400" dirty="0"/>
              <a:t>年</a:t>
            </a:r>
            <a:r>
              <a:rPr lang="en-US" altLang="ja-JP" sz="2400" dirty="0"/>
              <a:t>09</a:t>
            </a:r>
            <a:r>
              <a:rPr lang="zh-TW" altLang="en-US" sz="2400" dirty="0"/>
              <a:t>月</a:t>
            </a:r>
            <a:r>
              <a:rPr lang="en-US" altLang="ja-JP" sz="2400" dirty="0"/>
              <a:t>01</a:t>
            </a:r>
            <a:r>
              <a:rPr lang="ja-JP" altLang="en-US" sz="2400" dirty="0"/>
              <a:t>日　</a:t>
            </a:r>
            <a:endParaRPr lang="en-US" altLang="ja-JP" sz="2400" dirty="0"/>
          </a:p>
          <a:p>
            <a:pPr marL="0" indent="0">
              <a:buNone/>
            </a:pPr>
            <a:r>
              <a:rPr lang="ja-JP" altLang="en-US" dirty="0">
                <a:solidFill>
                  <a:schemeClr val="accent5">
                    <a:lumMod val="75000"/>
                  </a:schemeClr>
                </a:solidFill>
              </a:rPr>
              <a:t>回収理由　</a:t>
            </a:r>
            <a:r>
              <a:rPr lang="en-US" altLang="ja-JP" dirty="0"/>
              <a:t>2021/</a:t>
            </a:r>
            <a:r>
              <a:rPr lang="ja-JP" altLang="en-US" dirty="0"/>
              <a:t>９</a:t>
            </a:r>
            <a:r>
              <a:rPr lang="en-US" altLang="ja-JP" dirty="0"/>
              <a:t>/</a:t>
            </a:r>
            <a:r>
              <a:rPr lang="ja-JP" altLang="en-US" dirty="0"/>
              <a:t>２</a:t>
            </a:r>
            <a:endParaRPr lang="en-US" altLang="ja-JP" dirty="0"/>
          </a:p>
          <a:p>
            <a:pPr marL="0" indent="0">
              <a:buNone/>
            </a:pPr>
            <a:r>
              <a:rPr lang="ja-JP" altLang="en-US" dirty="0">
                <a:solidFill>
                  <a:schemeClr val="accent5">
                    <a:lumMod val="75000"/>
                  </a:schemeClr>
                </a:solidFill>
              </a:rPr>
              <a:t>本製品　ロット</a:t>
            </a:r>
            <a:r>
              <a:rPr lang="en-US" altLang="ja-JP" dirty="0">
                <a:solidFill>
                  <a:schemeClr val="accent5">
                    <a:lumMod val="75000"/>
                  </a:schemeClr>
                </a:solidFill>
              </a:rPr>
              <a:t>X20201</a:t>
            </a:r>
            <a:r>
              <a:rPr lang="ja-JP" altLang="en-US" dirty="0">
                <a:solidFill>
                  <a:schemeClr val="accent5">
                    <a:lumMod val="75000"/>
                  </a:schemeClr>
                </a:solidFill>
              </a:rPr>
              <a:t>及び</a:t>
            </a:r>
            <a:r>
              <a:rPr lang="en-US" altLang="ja-JP" dirty="0">
                <a:solidFill>
                  <a:schemeClr val="accent5">
                    <a:lumMod val="75000"/>
                  </a:schemeClr>
                </a:solidFill>
              </a:rPr>
              <a:t>X20301</a:t>
            </a:r>
            <a:r>
              <a:rPr lang="ja-JP" altLang="en-US" dirty="0">
                <a:solidFill>
                  <a:schemeClr val="accent5">
                    <a:lumMod val="75000"/>
                  </a:schemeClr>
                </a:solidFill>
              </a:rPr>
              <a:t>の安定性モニタリング</a:t>
            </a:r>
            <a:r>
              <a:rPr lang="en-US" altLang="ja-JP" dirty="0">
                <a:solidFill>
                  <a:schemeClr val="accent5">
                    <a:lumMod val="75000"/>
                  </a:schemeClr>
                </a:solidFill>
              </a:rPr>
              <a:t>12</a:t>
            </a:r>
            <a:r>
              <a:rPr lang="ja-JP" altLang="en-US" dirty="0">
                <a:solidFill>
                  <a:schemeClr val="accent5">
                    <a:lumMod val="75000"/>
                  </a:schemeClr>
                </a:solidFill>
              </a:rPr>
              <a:t>箇月の製剤均一性試験（含量均一性）において、承認規格に適合しない結果が確認されましたので、これらのロットを自主回収することといたしました。なお、有効期限内のその他のロットについては、参考品を用いて品質の確認を実施し、承認規格に適合することを確認いたしました。</a:t>
            </a:r>
          </a:p>
          <a:p>
            <a:pPr marL="0" indent="0">
              <a:buNone/>
            </a:pPr>
            <a:r>
              <a:rPr lang="ja-JP" altLang="en-US" dirty="0"/>
              <a:t>危惧される具体的な健康被害</a:t>
            </a:r>
          </a:p>
          <a:p>
            <a:pPr marL="0" indent="0">
              <a:buNone/>
            </a:pPr>
            <a:r>
              <a:rPr lang="ja-JP" altLang="en-US" dirty="0">
                <a:solidFill>
                  <a:schemeClr val="accent5">
                    <a:lumMod val="75000"/>
                  </a:schemeClr>
                </a:solidFill>
              </a:rPr>
              <a:t>本製品の含量均一性が承認規格から外れましたが、含量や溶出試験等いずれも承認規格内であることを確認しております。</a:t>
            </a:r>
            <a:endParaRPr lang="en-US" altLang="ja-JP" dirty="0">
              <a:solidFill>
                <a:schemeClr val="accent5">
                  <a:lumMod val="75000"/>
                </a:schemeClr>
              </a:solidFill>
            </a:endParaRPr>
          </a:p>
          <a:p>
            <a:pPr marL="0" indent="0">
              <a:buNone/>
            </a:pPr>
            <a:r>
              <a:rPr lang="ja-JP" altLang="en-US">
                <a:solidFill>
                  <a:srgbClr val="C00000"/>
                </a:solidFill>
              </a:rPr>
              <a:t>⇒製剤均一性試験（含量均一性）を安定性モニタリングで削除していることはないでしょうか？</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2461</TotalTime>
  <Words>171</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販売名：ニコランジル錠２．５ｍｇ「サワイ」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224</cp:revision>
  <dcterms:created xsi:type="dcterms:W3CDTF">2015-03-05T03:29:01Z</dcterms:created>
  <dcterms:modified xsi:type="dcterms:W3CDTF">2021-09-08T00:13:23Z</dcterms:modified>
</cp:coreProperties>
</file>