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890" autoAdjust="0"/>
    <p:restoredTop sz="94660"/>
  </p:normalViewPr>
  <p:slideViewPr>
    <p:cSldViewPr snapToGrid="0">
      <p:cViewPr varScale="1">
        <p:scale>
          <a:sx n="58" d="100"/>
          <a:sy n="58" d="100"/>
        </p:scale>
        <p:origin x="72" y="9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2021/9/8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2021/9/8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0"/>
            <a:ext cx="12192000" cy="613612"/>
          </a:xfrm>
        </p:spPr>
        <p:txBody>
          <a:bodyPr>
            <a:noAutofit/>
          </a:bodyPr>
          <a:lstStyle/>
          <a:p>
            <a:r>
              <a:rPr lang="ja-JP" altLang="en-US" sz="3200" dirty="0">
                <a:sym typeface="Wingdings" panose="05000000000000000000" pitchFamily="2" charset="2"/>
              </a:rPr>
              <a:t>販売名：ニコランジル錠</a:t>
            </a:r>
            <a:r>
              <a:rPr lang="en-US" altLang="ja-JP" sz="3200" dirty="0">
                <a:sym typeface="Wingdings" panose="05000000000000000000" pitchFamily="2" charset="2"/>
              </a:rPr>
              <a:t>2.5mg</a:t>
            </a:r>
            <a:r>
              <a:rPr lang="ja-JP" altLang="en-US" sz="3200" dirty="0">
                <a:sym typeface="Wingdings" panose="05000000000000000000" pitchFamily="2" charset="2"/>
              </a:rPr>
              <a:t>「トーワ」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613612"/>
            <a:ext cx="12192000" cy="6244392"/>
          </a:xfrm>
        </p:spPr>
        <p:txBody>
          <a:bodyPr>
            <a:noAutofit/>
          </a:bodyPr>
          <a:lstStyle/>
          <a:p>
            <a:pPr marL="0" indent="0">
              <a:buNone/>
            </a:pPr>
            <a:r>
              <a:rPr lang="ja-JP" altLang="en-US" sz="2600" dirty="0"/>
              <a:t>対象ロット　　数量及　　　　　　出荷時期</a:t>
            </a:r>
            <a:endParaRPr lang="en-US" altLang="ja-JP" sz="2600" dirty="0"/>
          </a:p>
          <a:p>
            <a:pPr marL="0" indent="0">
              <a:buNone/>
            </a:pPr>
            <a:r>
              <a:rPr lang="en-US" altLang="ja-JP" sz="2400" dirty="0"/>
              <a:t>2</a:t>
            </a:r>
            <a:r>
              <a:rPr lang="ja-JP" altLang="en-US" sz="2400" dirty="0"/>
              <a:t>ロット　　総出荷数：</a:t>
            </a:r>
            <a:r>
              <a:rPr lang="en-US" altLang="ja-JP" sz="2400" dirty="0"/>
              <a:t>6,846</a:t>
            </a:r>
            <a:r>
              <a:rPr lang="ja-JP" altLang="en-US" sz="2400" dirty="0"/>
              <a:t>箱</a:t>
            </a:r>
            <a:r>
              <a:rPr lang="zh-TW" altLang="en-US" sz="2400" dirty="0"/>
              <a:t>　</a:t>
            </a:r>
            <a:r>
              <a:rPr lang="en-US" altLang="zh-TW" sz="2400" dirty="0"/>
              <a:t>20</a:t>
            </a:r>
            <a:r>
              <a:rPr lang="en-US" altLang="ja-JP" sz="2400" dirty="0"/>
              <a:t>20</a:t>
            </a:r>
            <a:r>
              <a:rPr lang="zh-TW" altLang="en-US" sz="2400" dirty="0"/>
              <a:t>年</a:t>
            </a:r>
            <a:r>
              <a:rPr lang="en-US" altLang="ja-JP" sz="2400" dirty="0"/>
              <a:t>02</a:t>
            </a:r>
            <a:r>
              <a:rPr lang="zh-TW" altLang="en-US" sz="2400" dirty="0"/>
              <a:t>月</a:t>
            </a:r>
            <a:r>
              <a:rPr lang="en-US" altLang="ja-JP" sz="2400" dirty="0"/>
              <a:t>26</a:t>
            </a:r>
            <a:r>
              <a:rPr lang="ja-JP" altLang="en-US" sz="2400" dirty="0"/>
              <a:t>日</a:t>
            </a:r>
            <a:r>
              <a:rPr lang="zh-TW" altLang="en-US" sz="2400" dirty="0"/>
              <a:t>　～　</a:t>
            </a:r>
            <a:r>
              <a:rPr lang="en-US" altLang="zh-TW" sz="2400" dirty="0"/>
              <a:t>20</a:t>
            </a:r>
            <a:r>
              <a:rPr lang="en-US" altLang="ja-JP" sz="2400" dirty="0"/>
              <a:t>20</a:t>
            </a:r>
            <a:r>
              <a:rPr lang="zh-TW" altLang="en-US" sz="2400" dirty="0"/>
              <a:t>年</a:t>
            </a:r>
            <a:r>
              <a:rPr lang="en-US" altLang="ja-JP" sz="2400" dirty="0"/>
              <a:t>05</a:t>
            </a:r>
            <a:r>
              <a:rPr lang="zh-TW" altLang="en-US" sz="2400" dirty="0"/>
              <a:t>月</a:t>
            </a:r>
            <a:r>
              <a:rPr lang="en-US" altLang="ja-JP" sz="2400" dirty="0"/>
              <a:t>12</a:t>
            </a:r>
            <a:r>
              <a:rPr lang="ja-JP" altLang="en-US" sz="2400" dirty="0"/>
              <a:t>日　</a:t>
            </a:r>
            <a:endParaRPr lang="en-US" altLang="ja-JP" sz="2400" dirty="0"/>
          </a:p>
          <a:p>
            <a:pPr marL="0" indent="0">
              <a:buNone/>
            </a:pPr>
            <a:r>
              <a:rPr lang="ja-JP" altLang="en-US" dirty="0">
                <a:solidFill>
                  <a:schemeClr val="accent5">
                    <a:lumMod val="75000"/>
                  </a:schemeClr>
                </a:solidFill>
              </a:rPr>
              <a:t>回収理由　</a:t>
            </a:r>
            <a:r>
              <a:rPr lang="en-US" altLang="ja-JP" dirty="0"/>
              <a:t>2021/</a:t>
            </a:r>
            <a:r>
              <a:rPr lang="ja-JP" altLang="en-US" dirty="0"/>
              <a:t>９</a:t>
            </a:r>
            <a:r>
              <a:rPr lang="en-US" altLang="ja-JP" dirty="0"/>
              <a:t>/</a:t>
            </a:r>
            <a:r>
              <a:rPr lang="ja-JP" altLang="en-US" dirty="0"/>
              <a:t>６</a:t>
            </a:r>
            <a:endParaRPr lang="en-US" altLang="ja-JP" dirty="0"/>
          </a:p>
          <a:p>
            <a:pPr marL="0" indent="0">
              <a:buNone/>
            </a:pPr>
            <a:r>
              <a:rPr lang="ja-JP" altLang="en-US" dirty="0">
                <a:solidFill>
                  <a:schemeClr val="accent5">
                    <a:lumMod val="75000"/>
                  </a:schemeClr>
                </a:solidFill>
              </a:rPr>
              <a:t>同一製造所で製造している他社屋号品について安定性モニタリングの結果</a:t>
            </a:r>
            <a:r>
              <a:rPr lang="ja-JP" altLang="en-US" dirty="0"/>
              <a:t>、</a:t>
            </a:r>
            <a:r>
              <a:rPr lang="ja-JP" altLang="en-US" dirty="0">
                <a:solidFill>
                  <a:srgbClr val="C00000"/>
                </a:solidFill>
              </a:rPr>
              <a:t>出荷後</a:t>
            </a:r>
            <a:r>
              <a:rPr lang="en-US" altLang="ja-JP" dirty="0">
                <a:solidFill>
                  <a:srgbClr val="C00000"/>
                </a:solidFill>
              </a:rPr>
              <a:t>12</a:t>
            </a:r>
            <a:r>
              <a:rPr lang="ja-JP" altLang="en-US" dirty="0">
                <a:solidFill>
                  <a:srgbClr val="C00000"/>
                </a:solidFill>
              </a:rPr>
              <a:t>箇月で含量均一性試験が承認規格に適合しないロットが確認されました。</a:t>
            </a:r>
          </a:p>
          <a:p>
            <a:pPr marL="0" indent="0">
              <a:buNone/>
            </a:pPr>
            <a:r>
              <a:rPr lang="ja-JP" altLang="en-US" dirty="0"/>
              <a:t>原因調査を行った結果、打錠時の異常な製造条件が要因と考えられており、</a:t>
            </a:r>
            <a:r>
              <a:rPr lang="ja-JP" altLang="en-US" dirty="0">
                <a:solidFill>
                  <a:schemeClr val="accent5">
                    <a:lumMod val="75000"/>
                  </a:schemeClr>
                </a:solidFill>
              </a:rPr>
              <a:t>当社品においても</a:t>
            </a:r>
            <a:r>
              <a:rPr lang="en-US" altLang="ja-JP" dirty="0">
                <a:solidFill>
                  <a:schemeClr val="accent5">
                    <a:lumMod val="75000"/>
                  </a:schemeClr>
                </a:solidFill>
              </a:rPr>
              <a:t>2</a:t>
            </a:r>
            <a:r>
              <a:rPr lang="ja-JP" altLang="en-US" dirty="0">
                <a:solidFill>
                  <a:schemeClr val="accent5">
                    <a:lumMod val="75000"/>
                  </a:schemeClr>
                </a:solidFill>
              </a:rPr>
              <a:t>ロットが、先述の他社屋号品ロットと同一の打錠条件で製造されておりました。当該</a:t>
            </a:r>
            <a:r>
              <a:rPr lang="en-US" altLang="ja-JP" dirty="0">
                <a:solidFill>
                  <a:schemeClr val="accent5">
                    <a:lumMod val="75000"/>
                  </a:schemeClr>
                </a:solidFill>
              </a:rPr>
              <a:t>2</a:t>
            </a:r>
            <a:r>
              <a:rPr lang="ja-JP" altLang="en-US" dirty="0">
                <a:solidFill>
                  <a:schemeClr val="accent5">
                    <a:lumMod val="75000"/>
                  </a:schemeClr>
                </a:solidFill>
              </a:rPr>
              <a:t>ロットは現時点で承認規格内であることを確認しましたが、総合的なリスクを考慮し回収することといたしました。</a:t>
            </a:r>
            <a:endParaRPr lang="en-US" altLang="ja-JP" dirty="0">
              <a:solidFill>
                <a:schemeClr val="accent5">
                  <a:lumMod val="75000"/>
                </a:schemeClr>
              </a:solidFill>
            </a:endParaRPr>
          </a:p>
          <a:p>
            <a:pPr marL="0" indent="0">
              <a:buNone/>
            </a:pPr>
            <a:r>
              <a:rPr lang="ja-JP" altLang="en-US" dirty="0">
                <a:solidFill>
                  <a:schemeClr val="accent5">
                    <a:lumMod val="75000"/>
                  </a:schemeClr>
                </a:solidFill>
              </a:rPr>
              <a:t>危惧される具体的な健康被害</a:t>
            </a:r>
          </a:p>
          <a:p>
            <a:pPr marL="0" indent="0">
              <a:buNone/>
            </a:pPr>
            <a:r>
              <a:rPr lang="ja-JP" altLang="en-US" dirty="0"/>
              <a:t>対象ロットの出荷時及び参考品の含量均一性試験結果はいずれも規格に適合している。</a:t>
            </a:r>
            <a:endParaRPr lang="en-US" altLang="ja-JP" dirty="0"/>
          </a:p>
          <a:p>
            <a:pPr marL="0" indent="0">
              <a:buNone/>
            </a:pPr>
            <a:r>
              <a:rPr lang="ja-JP" altLang="en-US" dirty="0">
                <a:solidFill>
                  <a:srgbClr val="C00000"/>
                </a:solidFill>
              </a:rPr>
              <a:t>⇒他社の製品回収の影響で自社品も回収になっています。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2454</TotalTime>
  <Words>189</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販売名：ニコランジル錠2.5mg「トーワ」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223</cp:revision>
  <dcterms:created xsi:type="dcterms:W3CDTF">2015-03-05T03:29:01Z</dcterms:created>
  <dcterms:modified xsi:type="dcterms:W3CDTF">2021-09-08T00:06:26Z</dcterms:modified>
</cp:coreProperties>
</file>