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4" d="100"/>
          <a:sy n="64" d="100"/>
        </p:scale>
        <p:origin x="86" y="8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12192000" cy="1535289"/>
          </a:xfrm>
        </p:spPr>
        <p:txBody>
          <a:bodyPr>
            <a:noAutofit/>
          </a:bodyPr>
          <a:lstStyle/>
          <a:p>
            <a:r>
              <a:rPr lang="ja-JP" altLang="en-US" sz="2400" dirty="0">
                <a:sym typeface="Wingdings" panose="05000000000000000000" pitchFamily="2" charset="2"/>
              </a:rPr>
              <a:t>販売名：</a:t>
            </a:r>
            <a:r>
              <a:rPr lang="en-US" altLang="ja-JP" sz="2400" dirty="0">
                <a:sym typeface="Wingdings" panose="05000000000000000000" pitchFamily="2" charset="2"/>
              </a:rPr>
              <a:t>(1)</a:t>
            </a:r>
            <a:r>
              <a:rPr lang="ja-JP" altLang="en-US" sz="2400" dirty="0">
                <a:sym typeface="Wingdings" panose="05000000000000000000" pitchFamily="2" charset="2"/>
              </a:rPr>
              <a:t>サンツールパップＶＨ　 </a:t>
            </a:r>
            <a:r>
              <a:rPr lang="en-US" altLang="ja-JP" sz="2400" dirty="0">
                <a:sym typeface="Wingdings" panose="05000000000000000000" pitchFamily="2" charset="2"/>
              </a:rPr>
              <a:t>(2)</a:t>
            </a:r>
            <a:r>
              <a:rPr lang="ja-JP" altLang="en-US" sz="2400" dirty="0">
                <a:sym typeface="Wingdings" panose="05000000000000000000" pitchFamily="2" charset="2"/>
              </a:rPr>
              <a:t>サンツール温パップＥｘ　 </a:t>
            </a:r>
            <a:r>
              <a:rPr lang="en-US" altLang="ja-JP" sz="2400" dirty="0">
                <a:sym typeface="Wingdings" panose="05000000000000000000" pitchFamily="2" charset="2"/>
              </a:rPr>
              <a:t>(3)</a:t>
            </a:r>
            <a:r>
              <a:rPr lang="ja-JP" altLang="en-US" sz="2400" dirty="0">
                <a:sym typeface="Wingdings" panose="05000000000000000000" pitchFamily="2" charset="2"/>
              </a:rPr>
              <a:t>コリアフターパップＦ温感</a:t>
            </a:r>
            <a:br>
              <a:rPr lang="ja-JP" altLang="en-US" sz="2400" dirty="0">
                <a:sym typeface="Wingdings" panose="05000000000000000000" pitchFamily="2" charset="2"/>
              </a:rPr>
            </a:br>
            <a:r>
              <a:rPr lang="ja-JP" altLang="en-US" sz="2400" dirty="0">
                <a:sym typeface="Wingdings" panose="05000000000000000000" pitchFamily="2" charset="2"/>
              </a:rPr>
              <a:t>　　　　　　 </a:t>
            </a:r>
            <a:r>
              <a:rPr lang="en-US" altLang="ja-JP" sz="2400" dirty="0">
                <a:sym typeface="Wingdings" panose="05000000000000000000" pitchFamily="2" charset="2"/>
              </a:rPr>
              <a:t>(4)</a:t>
            </a:r>
            <a:r>
              <a:rPr lang="ja-JP" altLang="en-US" sz="2400" dirty="0">
                <a:sym typeface="Wingdings" panose="05000000000000000000" pitchFamily="2" charset="2"/>
              </a:rPr>
              <a:t>サンツールＩＤ液　 </a:t>
            </a:r>
            <a:r>
              <a:rPr lang="en-US" altLang="ja-JP" sz="2400" dirty="0">
                <a:sym typeface="Wingdings" panose="05000000000000000000" pitchFamily="2" charset="2"/>
              </a:rPr>
              <a:t>(5)</a:t>
            </a:r>
            <a:r>
              <a:rPr lang="ja-JP" altLang="en-US" sz="2400" dirty="0">
                <a:sym typeface="Wingdings" panose="05000000000000000000" pitchFamily="2" charset="2"/>
              </a:rPr>
              <a:t>インダス液　 </a:t>
            </a:r>
            <a:r>
              <a:rPr lang="en-US" altLang="ja-JP" sz="2400" dirty="0">
                <a:sym typeface="Wingdings" panose="05000000000000000000" pitchFamily="2" charset="2"/>
              </a:rPr>
              <a:t>(6)</a:t>
            </a:r>
            <a:r>
              <a:rPr lang="ja-JP" altLang="en-US" sz="2400" dirty="0">
                <a:sym typeface="Wingdings" panose="05000000000000000000" pitchFamily="2" charset="2"/>
              </a:rPr>
              <a:t>コリアフタＩＤ液　 </a:t>
            </a:r>
            <a:r>
              <a:rPr lang="en-US" altLang="ja-JP" sz="2400" dirty="0">
                <a:sym typeface="Wingdings" panose="05000000000000000000" pitchFamily="2" charset="2"/>
              </a:rPr>
              <a:t>(7)</a:t>
            </a:r>
            <a:r>
              <a:rPr lang="ja-JP" altLang="en-US" sz="2400" dirty="0">
                <a:sym typeface="Wingdings" panose="05000000000000000000" pitchFamily="2" charset="2"/>
              </a:rPr>
              <a:t>タミトールＩＤ液ＥＸ</a:t>
            </a:r>
            <a:br>
              <a:rPr lang="ja-JP" altLang="en-US" sz="2400" dirty="0">
                <a:sym typeface="Wingdings" panose="05000000000000000000" pitchFamily="2" charset="2"/>
              </a:rPr>
            </a:br>
            <a:r>
              <a:rPr lang="ja-JP" altLang="en-US" sz="2400" dirty="0">
                <a:sym typeface="Wingdings" panose="05000000000000000000" pitchFamily="2" charset="2"/>
              </a:rPr>
              <a:t>　　　　　　 </a:t>
            </a:r>
            <a:r>
              <a:rPr lang="en-US" altLang="ja-JP" sz="2400" dirty="0">
                <a:sym typeface="Wingdings" panose="05000000000000000000" pitchFamily="2" charset="2"/>
              </a:rPr>
              <a:t>(8)</a:t>
            </a:r>
            <a:r>
              <a:rPr lang="ja-JP" altLang="en-US" sz="2400" dirty="0">
                <a:sym typeface="Wingdings" panose="05000000000000000000" pitchFamily="2" charset="2"/>
              </a:rPr>
              <a:t>サンツールＦＢ液　 </a:t>
            </a:r>
            <a:r>
              <a:rPr lang="en-US" altLang="ja-JP" sz="2400" dirty="0">
                <a:sym typeface="Wingdings" panose="05000000000000000000" pitchFamily="2" charset="2"/>
              </a:rPr>
              <a:t>(9)</a:t>
            </a:r>
            <a:r>
              <a:rPr lang="ja-JP" altLang="en-US" sz="2400" dirty="0">
                <a:sym typeface="Wingdings" panose="05000000000000000000" pitchFamily="2" charset="2"/>
              </a:rPr>
              <a:t>コリアフタＦＢ液　 </a:t>
            </a:r>
            <a:r>
              <a:rPr lang="en-US" altLang="ja-JP" sz="2400" dirty="0">
                <a:sym typeface="Wingdings" panose="05000000000000000000" pitchFamily="2" charset="2"/>
              </a:rPr>
              <a:t>(10)</a:t>
            </a:r>
            <a:r>
              <a:rPr lang="ja-JP" altLang="en-US" sz="2400" dirty="0">
                <a:sym typeface="Wingdings" panose="05000000000000000000" pitchFamily="2" charset="2"/>
              </a:rPr>
              <a:t>エスターＦＢ液</a:t>
            </a:r>
            <a:br>
              <a:rPr lang="ja-JP" altLang="en-US" sz="2400" dirty="0">
                <a:sym typeface="Wingdings" panose="05000000000000000000" pitchFamily="2" charset="2"/>
              </a:rPr>
            </a:br>
            <a:r>
              <a:rPr lang="ja-JP" altLang="en-US" sz="2400" dirty="0">
                <a:sym typeface="Wingdings" panose="05000000000000000000" pitchFamily="2" charset="2"/>
              </a:rPr>
              <a:t>　　　　　　 </a:t>
            </a:r>
            <a:r>
              <a:rPr lang="en-US" altLang="ja-JP" sz="2400" dirty="0">
                <a:sym typeface="Wingdings" panose="05000000000000000000" pitchFamily="2" charset="2"/>
              </a:rPr>
              <a:t>(11)</a:t>
            </a:r>
            <a:r>
              <a:rPr lang="ja-JP" altLang="en-US" sz="2400" dirty="0">
                <a:sym typeface="Wingdings" panose="05000000000000000000" pitchFamily="2" charset="2"/>
              </a:rPr>
              <a:t>サンツールＤＦ液</a:t>
            </a:r>
            <a:r>
              <a:rPr lang="en-US" altLang="ja-JP" sz="2400" dirty="0">
                <a:sym typeface="Wingdings" panose="05000000000000000000" pitchFamily="2" charset="2"/>
              </a:rPr>
              <a:t>α</a:t>
            </a:r>
            <a:r>
              <a:rPr lang="ja-JP" altLang="en-US" sz="2400" dirty="0">
                <a:sym typeface="Wingdings" panose="05000000000000000000" pitchFamily="2" charset="2"/>
              </a:rPr>
              <a:t>　 </a:t>
            </a:r>
            <a:r>
              <a:rPr lang="en-US" altLang="ja-JP" sz="2400" dirty="0">
                <a:sym typeface="Wingdings" panose="05000000000000000000" pitchFamily="2" charset="2"/>
              </a:rPr>
              <a:t>(12)</a:t>
            </a:r>
            <a:r>
              <a:rPr lang="ja-JP" altLang="en-US" sz="2400" dirty="0">
                <a:sym typeface="Wingdings" panose="05000000000000000000" pitchFamily="2" charset="2"/>
              </a:rPr>
              <a:t>リッチゾンＤＸ　 </a:t>
            </a:r>
            <a:r>
              <a:rPr lang="en-US" altLang="ja-JP" sz="2400" dirty="0">
                <a:sym typeface="Wingdings" panose="05000000000000000000" pitchFamily="2" charset="2"/>
              </a:rPr>
              <a:t>(13)</a:t>
            </a:r>
            <a:r>
              <a:rPr lang="ja-JP" altLang="en-US" sz="2400" dirty="0">
                <a:sym typeface="Wingdings" panose="05000000000000000000" pitchFamily="2" charset="2"/>
              </a:rPr>
              <a:t>デキサアルファ液　　　　</a:t>
            </a:r>
            <a:r>
              <a:rPr lang="ja-JP" altLang="en-US" sz="2400" dirty="0">
                <a:solidFill>
                  <a:srgbClr val="C00000"/>
                </a:solidFill>
                <a:sym typeface="Wingdings" panose="05000000000000000000" pitchFamily="2" charset="2"/>
              </a:rPr>
              <a:t>製品回収</a:t>
            </a:r>
            <a:endParaRPr kumimoji="1" lang="ja-JP" altLang="en-US" sz="2400" dirty="0">
              <a:solidFill>
                <a:srgbClr val="C00000"/>
              </a:solidFill>
            </a:endParaRPr>
          </a:p>
        </p:txBody>
      </p:sp>
      <p:sp>
        <p:nvSpPr>
          <p:cNvPr id="3" name="コンテンツ プレースホルダー 2"/>
          <p:cNvSpPr>
            <a:spLocks noGrp="1"/>
          </p:cNvSpPr>
          <p:nvPr>
            <p:ph idx="1"/>
          </p:nvPr>
        </p:nvSpPr>
        <p:spPr>
          <a:xfrm>
            <a:off x="0" y="1395664"/>
            <a:ext cx="12192000" cy="5462340"/>
          </a:xfrm>
        </p:spPr>
        <p:txBody>
          <a:bodyPr>
            <a:noAutofit/>
          </a:bodyPr>
          <a:lstStyle/>
          <a:p>
            <a:pPr marL="0" indent="0">
              <a:buNone/>
            </a:pPr>
            <a:r>
              <a:rPr lang="ja-JP" altLang="en-US" sz="2600" dirty="0"/>
              <a:t>対象ロット　　数量及　　　　　　出荷時期</a:t>
            </a:r>
            <a:endParaRPr lang="en-US" altLang="ja-JP" sz="2600" dirty="0"/>
          </a:p>
          <a:p>
            <a:pPr marL="0" indent="0">
              <a:buNone/>
            </a:pPr>
            <a:r>
              <a:rPr lang="en-US" altLang="ja-JP" sz="2400" dirty="0"/>
              <a:t>500</a:t>
            </a:r>
            <a:r>
              <a:rPr lang="ja-JP" altLang="en-US" sz="2400" dirty="0"/>
              <a:t>ロット以上　　多数　　　　</a:t>
            </a:r>
            <a:r>
              <a:rPr lang="zh-TW" altLang="en-US" sz="2400" dirty="0"/>
              <a:t>　</a:t>
            </a:r>
            <a:r>
              <a:rPr lang="en-US" altLang="zh-TW" sz="2400" dirty="0"/>
              <a:t>201</a:t>
            </a:r>
            <a:r>
              <a:rPr lang="en-US" altLang="ja-JP" sz="2400" dirty="0"/>
              <a:t>8</a:t>
            </a:r>
            <a:r>
              <a:rPr lang="zh-TW" altLang="en-US" sz="2400" dirty="0"/>
              <a:t>年</a:t>
            </a:r>
            <a:r>
              <a:rPr lang="en-US" altLang="ja-JP" sz="2400" dirty="0"/>
              <a:t>10</a:t>
            </a:r>
            <a:r>
              <a:rPr lang="zh-TW" altLang="en-US" sz="2400" dirty="0"/>
              <a:t>月</a:t>
            </a:r>
            <a:r>
              <a:rPr lang="en-US" altLang="ja-JP" sz="2400" dirty="0"/>
              <a:t>15</a:t>
            </a:r>
            <a:r>
              <a:rPr lang="ja-JP" altLang="en-US" sz="2400" dirty="0"/>
              <a:t>日</a:t>
            </a:r>
            <a:r>
              <a:rPr lang="zh-TW" altLang="en-US" sz="2400" dirty="0"/>
              <a:t>　～　</a:t>
            </a:r>
            <a:r>
              <a:rPr lang="en-US" altLang="zh-TW" sz="2400" dirty="0"/>
              <a:t>20</a:t>
            </a:r>
            <a:r>
              <a:rPr lang="en-US" altLang="ja-JP" sz="2400" dirty="0"/>
              <a:t>21</a:t>
            </a:r>
            <a:r>
              <a:rPr lang="zh-TW" altLang="en-US" sz="2400" dirty="0"/>
              <a:t>年</a:t>
            </a:r>
            <a:r>
              <a:rPr lang="en-US" altLang="ja-JP" sz="2400" dirty="0"/>
              <a:t>08</a:t>
            </a:r>
            <a:r>
              <a:rPr lang="zh-TW" altLang="en-US" sz="2400" dirty="0"/>
              <a:t>月</a:t>
            </a:r>
            <a:r>
              <a:rPr lang="en-US" altLang="ja-JP" sz="2400" dirty="0"/>
              <a:t>04</a:t>
            </a:r>
            <a:r>
              <a:rPr lang="ja-JP" altLang="en-US" sz="2400" dirty="0"/>
              <a:t>日　</a:t>
            </a:r>
            <a:endParaRPr lang="en-US" altLang="ja-JP" sz="2400" dirty="0"/>
          </a:p>
          <a:p>
            <a:pPr marL="0" indent="0">
              <a:buNone/>
            </a:pPr>
            <a:r>
              <a:rPr lang="ja-JP" altLang="en-US" dirty="0">
                <a:solidFill>
                  <a:schemeClr val="accent5">
                    <a:lumMod val="75000"/>
                  </a:schemeClr>
                </a:solidFill>
              </a:rPr>
              <a:t>回収理由　</a:t>
            </a:r>
            <a:r>
              <a:rPr lang="en-US" altLang="ja-JP" dirty="0"/>
              <a:t>2021/</a:t>
            </a:r>
            <a:r>
              <a:rPr lang="ja-JP" altLang="en-US" dirty="0"/>
              <a:t>９</a:t>
            </a:r>
            <a:r>
              <a:rPr lang="en-US" altLang="ja-JP" dirty="0"/>
              <a:t>/</a:t>
            </a:r>
            <a:r>
              <a:rPr lang="ja-JP" altLang="en-US" dirty="0"/>
              <a:t>１</a:t>
            </a:r>
            <a:endParaRPr lang="en-US" altLang="ja-JP" dirty="0"/>
          </a:p>
          <a:p>
            <a:pPr marL="0" indent="0">
              <a:buNone/>
            </a:pPr>
            <a:r>
              <a:rPr lang="ja-JP" altLang="en-US" dirty="0"/>
              <a:t>当該製品において原料の受入れ試験が一部未実施であることが判明し、承認規格への適合を確認できていないことから、使用期限内の全ロットについて自主回収いたします。</a:t>
            </a:r>
          </a:p>
          <a:p>
            <a:pPr marL="0" indent="0">
              <a:buNone/>
            </a:pPr>
            <a:r>
              <a:rPr lang="ja-JP" altLang="en-US" dirty="0">
                <a:solidFill>
                  <a:schemeClr val="accent5">
                    <a:lumMod val="75000"/>
                  </a:schemeClr>
                </a:solidFill>
              </a:rPr>
              <a:t>危惧される具体的な健康被害</a:t>
            </a:r>
          </a:p>
          <a:p>
            <a:pPr marL="0" indent="0">
              <a:buNone/>
            </a:pPr>
            <a:r>
              <a:rPr lang="ja-JP" altLang="en-US" dirty="0"/>
              <a:t>出荷時の製品試験において対象ロットは全て承認規格に適合しています。安定性モニタリング結果及び品質照査において承認規格から逸脱しておらず、経時的に安定的な推移を示していることが確認できています。</a:t>
            </a:r>
            <a:endParaRPr lang="en-US" altLang="ja-JP" dirty="0"/>
          </a:p>
          <a:p>
            <a:pPr marL="0" indent="0">
              <a:buNone/>
            </a:pPr>
            <a:r>
              <a:rPr lang="ja-JP" altLang="en-US" dirty="0">
                <a:solidFill>
                  <a:srgbClr val="C00000"/>
                </a:solidFill>
              </a:rPr>
              <a:t>⇒どのような原料の受入れ試験を実施していなかったのでしょうか？</a:t>
            </a:r>
            <a:endParaRPr lang="en-US" altLang="ja-JP" dirty="0">
              <a:solidFill>
                <a:srgbClr val="C00000"/>
              </a:solidFill>
            </a:endParaRPr>
          </a:p>
          <a:p>
            <a:pPr marL="0" indent="0">
              <a:buNone/>
            </a:pPr>
            <a:r>
              <a:rPr lang="ja-JP" altLang="en-US" dirty="0">
                <a:solidFill>
                  <a:srgbClr val="C00000"/>
                </a:solidFill>
              </a:rPr>
              <a:t>保存サンプルがあるので試験すれば適合ですが、それでも回収させています。</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2446</TotalTime>
  <Words>260</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販売名：(1)サンツールパップＶＨ　 (2)サンツール温パップＥｘ　 (3)コリアフターパップＦ温感 　　　　　　 (4)サンツールＩＤ液　 (5)インダス液　 (6)コリアフタＩＤ液　 (7)タミトールＩＤ液ＥＸ 　　　　　　 (8)サンツールＦＢ液　 (9)コリアフタＦＢ液　 (10)エスターＦＢ液 　　　　　　 (11)サンツールＤＦ液α　 (12)リッチゾンＤＸ　 (13)デキサアルファ液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221</cp:revision>
  <dcterms:created xsi:type="dcterms:W3CDTF">2015-03-05T03:29:01Z</dcterms:created>
  <dcterms:modified xsi:type="dcterms:W3CDTF">2021-09-07T23:58:11Z</dcterms:modified>
</cp:coreProperties>
</file>