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2" d="100"/>
          <a:sy n="62" d="100"/>
        </p:scale>
        <p:origin x="53" y="7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948267"/>
          </a:xfrm>
        </p:spPr>
        <p:txBody>
          <a:bodyPr>
            <a:noAutofit/>
          </a:bodyPr>
          <a:lstStyle/>
          <a:p>
            <a:r>
              <a:rPr lang="ja-JP" altLang="en-US" sz="2800" dirty="0">
                <a:sym typeface="Wingdings" panose="05000000000000000000" pitchFamily="2" charset="2"/>
              </a:rPr>
              <a:t>販売名：  ベザフィブラート徐放錠</a:t>
            </a:r>
            <a:r>
              <a:rPr lang="en-US" altLang="ja-JP" sz="2800" dirty="0">
                <a:sym typeface="Wingdings" panose="05000000000000000000" pitchFamily="2" charset="2"/>
              </a:rPr>
              <a:t>100mg</a:t>
            </a:r>
            <a:r>
              <a:rPr lang="ja-JP" altLang="en-US" sz="2800" dirty="0">
                <a:sym typeface="Wingdings" panose="05000000000000000000" pitchFamily="2" charset="2"/>
              </a:rPr>
              <a:t>「トーワ」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869244"/>
            <a:ext cx="12192000" cy="5988759"/>
          </a:xfrm>
        </p:spPr>
        <p:txBody>
          <a:bodyPr>
            <a:noAutofit/>
          </a:bodyPr>
          <a:lstStyle/>
          <a:p>
            <a:pPr marL="0" indent="0">
              <a:buNone/>
            </a:pPr>
            <a:r>
              <a:rPr lang="ja-JP" altLang="en-US" sz="2600" dirty="0"/>
              <a:t>対象ロット　　数量及　　　　　　出荷時期</a:t>
            </a:r>
            <a:endParaRPr lang="en-US" altLang="ja-JP" sz="2600" dirty="0"/>
          </a:p>
          <a:p>
            <a:pPr marL="0" indent="0">
              <a:buNone/>
            </a:pPr>
            <a:r>
              <a:rPr lang="ja-JP" altLang="en-US" sz="2400" dirty="0"/>
              <a:t>２ロット　　　　約４千箱</a:t>
            </a:r>
            <a:r>
              <a:rPr lang="zh-TW" altLang="en-US" sz="2400" dirty="0"/>
              <a:t>　</a:t>
            </a:r>
            <a:r>
              <a:rPr lang="ja-JP" altLang="en-US" sz="2400" dirty="0"/>
              <a:t>　　　</a:t>
            </a:r>
            <a:r>
              <a:rPr lang="en-US" altLang="zh-TW" sz="2400" dirty="0"/>
              <a:t>20</a:t>
            </a:r>
            <a:r>
              <a:rPr lang="en-US" altLang="ja-JP" sz="2400" dirty="0"/>
              <a:t>19</a:t>
            </a:r>
            <a:r>
              <a:rPr lang="zh-TW" altLang="en-US" sz="2400" dirty="0"/>
              <a:t>年</a:t>
            </a:r>
            <a:r>
              <a:rPr lang="en-US" altLang="ja-JP" sz="2400" dirty="0"/>
              <a:t>05</a:t>
            </a:r>
            <a:r>
              <a:rPr lang="zh-TW" altLang="en-US" sz="2400" dirty="0"/>
              <a:t>月</a:t>
            </a:r>
            <a:r>
              <a:rPr lang="en-US" altLang="zh-TW" sz="2400" dirty="0"/>
              <a:t>24</a:t>
            </a:r>
            <a:r>
              <a:rPr lang="ja-JP" altLang="en-US" sz="2400" dirty="0"/>
              <a:t>日</a:t>
            </a:r>
            <a:endParaRPr lang="en-US" altLang="ja-JP" sz="2400" dirty="0"/>
          </a:p>
          <a:p>
            <a:pPr marL="0" indent="0">
              <a:buNone/>
            </a:pPr>
            <a:r>
              <a:rPr lang="ja-JP" altLang="en-US" sz="2400" dirty="0">
                <a:solidFill>
                  <a:schemeClr val="accent5">
                    <a:lumMod val="75000"/>
                  </a:schemeClr>
                </a:solidFill>
              </a:rPr>
              <a:t>回収理由　</a:t>
            </a:r>
            <a:r>
              <a:rPr lang="en-US" altLang="ja-JP" sz="2400"/>
              <a:t>2021/10/11</a:t>
            </a:r>
            <a:endParaRPr lang="en-US" altLang="ja-JP" dirty="0"/>
          </a:p>
          <a:p>
            <a:pPr marL="0" indent="0">
              <a:buNone/>
            </a:pPr>
            <a:r>
              <a:rPr lang="ja-JP" altLang="en-US" dirty="0">
                <a:solidFill>
                  <a:schemeClr val="accent5">
                    <a:lumMod val="75000"/>
                  </a:schemeClr>
                </a:solidFill>
              </a:rPr>
              <a:t>ベザフィブラート徐放錠</a:t>
            </a:r>
            <a:r>
              <a:rPr lang="en-US" altLang="ja-JP" dirty="0">
                <a:solidFill>
                  <a:schemeClr val="accent5">
                    <a:lumMod val="75000"/>
                  </a:schemeClr>
                </a:solidFill>
              </a:rPr>
              <a:t>100mg</a:t>
            </a:r>
            <a:r>
              <a:rPr lang="ja-JP" altLang="en-US" dirty="0">
                <a:solidFill>
                  <a:schemeClr val="accent5">
                    <a:lumMod val="75000"/>
                  </a:schemeClr>
                </a:solidFill>
              </a:rPr>
              <a:t>「トーワ」（製造番号</a:t>
            </a:r>
            <a:r>
              <a:rPr lang="en-US" altLang="ja-JP" dirty="0">
                <a:solidFill>
                  <a:schemeClr val="accent5">
                    <a:lumMod val="75000"/>
                  </a:schemeClr>
                </a:solidFill>
              </a:rPr>
              <a:t>B0032</a:t>
            </a:r>
            <a:r>
              <a:rPr lang="ja-JP" altLang="en-US" dirty="0">
                <a:solidFill>
                  <a:schemeClr val="accent5">
                    <a:lumMod val="75000"/>
                  </a:schemeClr>
                </a:solidFill>
              </a:rPr>
              <a:t>）につきまして、安定性モニタリング（</a:t>
            </a:r>
            <a:r>
              <a:rPr lang="en-US" altLang="ja-JP" dirty="0">
                <a:solidFill>
                  <a:schemeClr val="accent5">
                    <a:lumMod val="75000"/>
                  </a:schemeClr>
                </a:solidFill>
              </a:rPr>
              <a:t>12</a:t>
            </a:r>
            <a:r>
              <a:rPr lang="ja-JP" altLang="en-US" dirty="0">
                <a:solidFill>
                  <a:schemeClr val="accent5">
                    <a:lumMod val="75000"/>
                  </a:schemeClr>
                </a:solidFill>
              </a:rPr>
              <a:t>ヶ月）の溶出試験において、</a:t>
            </a:r>
            <a:r>
              <a:rPr lang="en-US" altLang="ja-JP" dirty="0">
                <a:solidFill>
                  <a:schemeClr val="accent5">
                    <a:lumMod val="75000"/>
                  </a:schemeClr>
                </a:solidFill>
              </a:rPr>
              <a:t>2.5</a:t>
            </a:r>
            <a:r>
              <a:rPr lang="ja-JP" altLang="en-US" dirty="0">
                <a:solidFill>
                  <a:schemeClr val="accent5">
                    <a:lumMod val="75000"/>
                  </a:schemeClr>
                </a:solidFill>
              </a:rPr>
              <a:t>時間の溶出率が承認規格に適合しない結果が得られました。　原因について調査したところ、</a:t>
            </a:r>
            <a:r>
              <a:rPr lang="ja-JP" altLang="en-US" dirty="0">
                <a:solidFill>
                  <a:srgbClr val="C00000"/>
                </a:solidFill>
              </a:rPr>
              <a:t>錠剤個々の溶出性のバラツキが大きく、打錠工程における打錠圧の初期設定が原因である可能性が考えられました。　</a:t>
            </a:r>
            <a:r>
              <a:rPr lang="ja-JP" altLang="en-US" dirty="0">
                <a:solidFill>
                  <a:schemeClr val="accent5">
                    <a:lumMod val="75000"/>
                  </a:schemeClr>
                </a:solidFill>
              </a:rPr>
              <a:t>このため、当該ロットについて自主回収することといたしました。</a:t>
            </a:r>
          </a:p>
          <a:p>
            <a:pPr marL="0" indent="0">
              <a:buNone/>
            </a:pPr>
            <a:r>
              <a:rPr lang="ja-JP" altLang="en-US" dirty="0">
                <a:solidFill>
                  <a:schemeClr val="accent5">
                    <a:lumMod val="75000"/>
                  </a:schemeClr>
                </a:solidFill>
              </a:rPr>
              <a:t>なお、使用期限内の全ロットの参考品について溶出試験を実施した結果、すべて承認規格に適合していることを確認できております。</a:t>
            </a:r>
            <a:endParaRPr lang="en-US" altLang="ja-JP" dirty="0">
              <a:solidFill>
                <a:schemeClr val="accent5">
                  <a:lumMod val="75000"/>
                </a:schemeClr>
              </a:solidFill>
            </a:endParaRPr>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打圧が経年での溶出に影響することは何社かで起きている。</a:t>
            </a: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2485</TotalTime>
  <Words>169</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ベザフィブラート徐放錠100mg「トーワ」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229</cp:revision>
  <dcterms:created xsi:type="dcterms:W3CDTF">2015-03-05T03:29:01Z</dcterms:created>
  <dcterms:modified xsi:type="dcterms:W3CDTF">2022-04-17T07:05:24Z</dcterms:modified>
</cp:coreProperties>
</file>