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67" y="78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2021/8/31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2021/8/31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2021/8/31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2021/8/31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790832"/>
          </a:xfrm>
        </p:spPr>
        <p:txBody>
          <a:bodyPr>
            <a:noAutofit/>
          </a:bodyPr>
          <a:lstStyle/>
          <a:p>
            <a:r>
              <a:rPr lang="ja-JP" altLang="en-US" sz="3200" dirty="0">
                <a:sym typeface="Wingdings" panose="05000000000000000000" pitchFamily="2" charset="2"/>
              </a:rPr>
              <a:t>販売名：レボノルゲストレル錠</a:t>
            </a:r>
            <a:r>
              <a:rPr lang="en-US" altLang="ja-JP" sz="3200" dirty="0">
                <a:sym typeface="Wingdings" panose="05000000000000000000" pitchFamily="2" charset="2"/>
              </a:rPr>
              <a:t>1.5mg</a:t>
            </a:r>
            <a:r>
              <a:rPr lang="ja-JP" altLang="en-US" sz="3200" dirty="0">
                <a:sym typeface="Wingdings" panose="05000000000000000000" pitchFamily="2" charset="2"/>
              </a:rPr>
              <a:t>「</a:t>
            </a:r>
            <a:r>
              <a:rPr lang="en-US" altLang="ja-JP" sz="3200" dirty="0">
                <a:sym typeface="Wingdings" panose="05000000000000000000" pitchFamily="2" charset="2"/>
              </a:rPr>
              <a:t>F</a:t>
            </a:r>
            <a:r>
              <a:rPr lang="ja-JP" altLang="en-US" sz="3200" dirty="0">
                <a:sym typeface="Wingdings" panose="05000000000000000000" pitchFamily="2" charset="2"/>
              </a:rPr>
              <a:t>」</a:t>
            </a:r>
            <a:r>
              <a:rPr lang="en-US" altLang="ja-JP" sz="3200" dirty="0">
                <a:sym typeface="Wingdings" panose="05000000000000000000" pitchFamily="2" charset="2"/>
              </a:rPr>
              <a:t> </a:t>
            </a:r>
            <a:r>
              <a:rPr lang="ja-JP" altLang="en-US"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80768"/>
            <a:ext cx="12192000" cy="6277235"/>
          </a:xfrm>
        </p:spPr>
        <p:txBody>
          <a:bodyPr>
            <a:noAutofit/>
          </a:bodyPr>
          <a:lstStyle/>
          <a:p>
            <a:pPr marL="0" indent="0">
              <a:buNone/>
            </a:pPr>
            <a:r>
              <a:rPr lang="ja-JP" altLang="en-US" sz="2600" dirty="0"/>
              <a:t>対象ロット　　数量及　　　　　　出荷時期</a:t>
            </a:r>
            <a:endParaRPr lang="en-US" altLang="ja-JP" sz="2600" dirty="0"/>
          </a:p>
          <a:p>
            <a:pPr marL="0" indent="0">
              <a:buNone/>
            </a:pPr>
            <a:r>
              <a:rPr lang="ja-JP" altLang="en-US" sz="2400" dirty="0"/>
              <a:t>２８錠　　　　</a:t>
            </a:r>
            <a:r>
              <a:rPr lang="zh-TW" altLang="en-US" sz="2400" dirty="0"/>
              <a:t>　</a:t>
            </a:r>
            <a:r>
              <a:rPr lang="en-US" altLang="zh-TW" sz="2400" dirty="0"/>
              <a:t>2019</a:t>
            </a:r>
            <a:r>
              <a:rPr lang="zh-TW" altLang="en-US" sz="2400" dirty="0"/>
              <a:t>年</a:t>
            </a:r>
            <a:r>
              <a:rPr lang="en-US" altLang="zh-TW" sz="2400" dirty="0"/>
              <a:t>0</a:t>
            </a:r>
            <a:r>
              <a:rPr lang="ja-JP" altLang="en-US" sz="2400" dirty="0"/>
              <a:t>３</a:t>
            </a:r>
            <a:r>
              <a:rPr lang="zh-TW" altLang="en-US" sz="2400" dirty="0"/>
              <a:t>月　～　</a:t>
            </a:r>
            <a:r>
              <a:rPr lang="en-US" altLang="zh-TW" sz="2400" dirty="0"/>
              <a:t>20</a:t>
            </a:r>
            <a:r>
              <a:rPr lang="en-US" altLang="ja-JP" sz="2400" dirty="0"/>
              <a:t>21</a:t>
            </a:r>
            <a:r>
              <a:rPr lang="zh-TW" altLang="en-US" sz="2400" dirty="0"/>
              <a:t>年</a:t>
            </a:r>
            <a:r>
              <a:rPr lang="en-US" altLang="ja-JP" sz="2400" dirty="0"/>
              <a:t>08</a:t>
            </a:r>
            <a:r>
              <a:rPr lang="zh-TW" altLang="en-US" sz="2400" dirty="0"/>
              <a:t>月</a:t>
            </a:r>
            <a:r>
              <a:rPr lang="ja-JP" altLang="en-US" sz="2400" dirty="0"/>
              <a:t>　</a:t>
            </a:r>
            <a:endParaRPr lang="en-US" altLang="ja-JP" sz="2400" dirty="0"/>
          </a:p>
          <a:p>
            <a:pPr marL="0" indent="0">
              <a:buNone/>
            </a:pPr>
            <a:r>
              <a:rPr lang="ja-JP" altLang="en-US" sz="3200" dirty="0">
                <a:solidFill>
                  <a:schemeClr val="accent5">
                    <a:lumMod val="75000"/>
                  </a:schemeClr>
                </a:solidFill>
              </a:rPr>
              <a:t>回収理由　</a:t>
            </a:r>
            <a:r>
              <a:rPr lang="en-US" altLang="ja-JP" sz="3200" dirty="0"/>
              <a:t>2021/8/30</a:t>
            </a:r>
          </a:p>
          <a:p>
            <a:pPr marL="0" indent="0">
              <a:buNone/>
            </a:pPr>
            <a:r>
              <a:rPr lang="ja-JP" altLang="en-US" sz="3000" dirty="0"/>
              <a:t>承認書に定められた方法とは異なる方法にて純度試験を行っていたことが判明したため、当該ロットを自主回収することにいたしました。</a:t>
            </a:r>
          </a:p>
          <a:p>
            <a:pPr marL="0" indent="0">
              <a:buNone/>
            </a:pPr>
            <a:r>
              <a:rPr lang="ja-JP" altLang="en-US" sz="3200" dirty="0">
                <a:solidFill>
                  <a:schemeClr val="accent5">
                    <a:lumMod val="75000"/>
                  </a:schemeClr>
                </a:solidFill>
              </a:rPr>
              <a:t>危惧される具体的な健康被害</a:t>
            </a:r>
          </a:p>
          <a:p>
            <a:pPr marL="0" indent="0">
              <a:buNone/>
            </a:pPr>
            <a:r>
              <a:rPr lang="ja-JP" altLang="en-US" sz="3000" dirty="0"/>
              <a:t>承認書に定められた方法にて純度試験を実施したところ、全てのロットについて承認規格に適合する結果が得られたことから、品質、有効性及び安全性に影響はなく、重篤な健康被害が発生する恐れはないと考えております。また、現在までに本件に関連したと考えられる健康被害の報告は受けておりません。</a:t>
            </a:r>
            <a:endParaRPr lang="en-US" altLang="ja-JP" sz="3000" dirty="0"/>
          </a:p>
          <a:p>
            <a:pPr marL="0" indent="0">
              <a:buNone/>
            </a:pPr>
            <a:r>
              <a:rPr lang="ja-JP" altLang="en-US" sz="3000" dirty="0">
                <a:solidFill>
                  <a:srgbClr val="C00000"/>
                </a:solidFill>
              </a:rPr>
              <a:t>⇒品質は全く問題ありません。こんなことで回収させる意味はあるのでしょうか？　まだモデルナ製ワクチンの方が異物問題抱えています。</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2438</TotalTime>
  <Words>165</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販売名：レボノルゲストレル錠1.5mg「F」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220</cp:revision>
  <dcterms:created xsi:type="dcterms:W3CDTF">2015-03-05T03:29:01Z</dcterms:created>
  <dcterms:modified xsi:type="dcterms:W3CDTF">2021-08-31T00:26:03Z</dcterms:modified>
</cp:coreProperties>
</file>