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59" d="100"/>
          <a:sy n="59" d="100"/>
        </p:scale>
        <p:origin x="108"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2015/11/11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024970"/>
          </a:xfrm>
        </p:spPr>
        <p:txBody>
          <a:bodyPr>
            <a:normAutofit/>
          </a:bodyPr>
          <a:lstStyle/>
          <a:p>
            <a:r>
              <a:rPr lang="ja-JP" altLang="en-US" sz="3600" dirty="0" smtClean="0"/>
              <a:t>販売名</a:t>
            </a:r>
            <a:r>
              <a:rPr lang="ja-JP" altLang="en-US" sz="3600" dirty="0">
                <a:sym typeface="Wingdings" panose="05000000000000000000" pitchFamily="2" charset="2"/>
              </a:rPr>
              <a:t>　</a:t>
            </a:r>
            <a:r>
              <a:rPr lang="ja-JP" altLang="en-US" sz="3600" dirty="0">
                <a:sym typeface="Wingdings" panose="05000000000000000000" pitchFamily="2" charset="2"/>
              </a:rPr>
              <a:t>コレミナール錠</a:t>
            </a:r>
            <a:r>
              <a:rPr lang="ja-JP" altLang="en-US" sz="3600" dirty="0" smtClean="0">
                <a:sym typeface="Wingdings" panose="05000000000000000000" pitchFamily="2" charset="2"/>
              </a:rPr>
              <a:t>４ｍｇ </a:t>
            </a:r>
            <a:r>
              <a:rPr lang="ja-JP" altLang="en-US" sz="3600" dirty="0" smtClean="0">
                <a:sym typeface="Wingdings" panose="05000000000000000000" pitchFamily="2" charset="2"/>
              </a:rPr>
              <a:t> </a:t>
            </a:r>
            <a:r>
              <a:rPr lang="ja-JP" altLang="en-US" sz="3600" dirty="0">
                <a:sym typeface="Wingdings" panose="05000000000000000000" pitchFamily="2" charset="2"/>
              </a:rPr>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556426"/>
            <a:ext cx="12191999" cy="530157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a:t>
            </a:r>
            <a:r>
              <a:rPr lang="ja-JP" altLang="en-US" sz="3200" b="1" dirty="0" smtClean="0">
                <a:solidFill>
                  <a:srgbClr val="002060"/>
                </a:solidFill>
              </a:rPr>
              <a:t>数量及び</a:t>
            </a:r>
            <a:r>
              <a:rPr lang="ja-JP" altLang="en-US" sz="3200" b="1" dirty="0">
                <a:solidFill>
                  <a:srgbClr val="002060"/>
                </a:solidFill>
              </a:rPr>
              <a:t>出荷</a:t>
            </a:r>
            <a:r>
              <a:rPr lang="ja-JP" altLang="en-US" sz="3200" b="1" dirty="0" smtClean="0">
                <a:solidFill>
                  <a:srgbClr val="002060"/>
                </a:solidFill>
              </a:rPr>
              <a:t>時期　　</a:t>
            </a:r>
            <a:endParaRPr lang="en-US" altLang="ja-JP" sz="3200" b="1" dirty="0" smtClean="0">
              <a:solidFill>
                <a:srgbClr val="002060"/>
              </a:solidFill>
            </a:endParaRPr>
          </a:p>
          <a:p>
            <a:pPr marL="0" indent="0">
              <a:buNone/>
            </a:pPr>
            <a:r>
              <a:rPr lang="ja-JP" altLang="en-US" dirty="0"/>
              <a:t>対象ロット ：</a:t>
            </a:r>
            <a:r>
              <a:rPr lang="en-US" altLang="ja-JP" dirty="0"/>
              <a:t>14751</a:t>
            </a:r>
            <a:r>
              <a:rPr lang="ja-JP" altLang="en-US" dirty="0"/>
              <a:t>　（バラ</a:t>
            </a:r>
            <a:r>
              <a:rPr lang="en-US" altLang="ja-JP" dirty="0"/>
              <a:t>500</a:t>
            </a:r>
            <a:r>
              <a:rPr lang="ja-JP" altLang="en-US" dirty="0"/>
              <a:t>錠包装）</a:t>
            </a:r>
          </a:p>
          <a:p>
            <a:pPr marL="0" indent="0">
              <a:buNone/>
            </a:pPr>
            <a:r>
              <a:rPr lang="ja-JP" altLang="en-US" dirty="0"/>
              <a:t>出荷数量：３３１個</a:t>
            </a:r>
          </a:p>
          <a:p>
            <a:pPr marL="0" indent="0">
              <a:buNone/>
            </a:pPr>
            <a:r>
              <a:rPr lang="ja-JP" altLang="en-US" dirty="0"/>
              <a:t>出荷時期：平成２６年９月１日</a:t>
            </a:r>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1"/>
            <a:ext cx="12192000" cy="506186"/>
          </a:xfrm>
        </p:spPr>
        <p:txBody>
          <a:bodyPr>
            <a:normAutofit fontScale="90000"/>
          </a:bodyPr>
          <a:lstStyle/>
          <a:p>
            <a:r>
              <a:rPr lang="ja-JP" altLang="en-US" sz="3600" dirty="0"/>
              <a:t>販売名</a:t>
            </a:r>
            <a:r>
              <a:rPr lang="ja-JP" altLang="en-US" sz="3600" dirty="0" smtClean="0"/>
              <a:t>：　</a:t>
            </a:r>
            <a:r>
              <a:rPr lang="ja-JP" altLang="en-US" sz="3600" dirty="0"/>
              <a:t>コレミナール錠</a:t>
            </a:r>
            <a:r>
              <a:rPr lang="ja-JP" altLang="en-US" sz="3600" dirty="0" smtClean="0"/>
              <a:t>４ｍｇ</a:t>
            </a:r>
            <a:r>
              <a:rPr lang="ja-JP" altLang="en-US" sz="3600" dirty="0" smtClean="0"/>
              <a:t> </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5415"/>
            <a:ext cx="12191999" cy="5992586"/>
          </a:xfrm>
        </p:spPr>
        <p:txBody>
          <a:bodyPr>
            <a:normAutofit/>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a:t>
            </a:r>
            <a:r>
              <a:rPr lang="en-US" altLang="ja-JP" dirty="0" smtClean="0"/>
              <a:t>11</a:t>
            </a:r>
            <a:r>
              <a:rPr lang="ja-JP" altLang="en-US" dirty="0" smtClean="0"/>
              <a:t>月</a:t>
            </a:r>
            <a:r>
              <a:rPr lang="en-US" altLang="ja-JP" dirty="0" smtClean="0"/>
              <a:t>11</a:t>
            </a:r>
            <a:r>
              <a:rPr lang="ja-JP" altLang="en-US" dirty="0" smtClean="0"/>
              <a:t>日</a:t>
            </a:r>
            <a:endParaRPr lang="ja-JP" altLang="en-US" dirty="0"/>
          </a:p>
          <a:p>
            <a:pPr marL="0" indent="0">
              <a:buNone/>
            </a:pPr>
            <a:r>
              <a:rPr lang="ja-JP" altLang="en-US" sz="3200" dirty="0"/>
              <a:t>本製品とは異なる製品（プランルカストカプセル１１２．５ｍｇ「サワイ」）が誤って、当該ロットのボトル</a:t>
            </a:r>
            <a:r>
              <a:rPr lang="ja-JP" altLang="en-US" sz="3200" dirty="0" smtClean="0"/>
              <a:t>に混入</a:t>
            </a:r>
            <a:r>
              <a:rPr lang="ja-JP" altLang="en-US" sz="3200" dirty="0"/>
              <a:t>したことが判明いたしました。調査の結果、本製品の当該ロットの直前のカプセル製品のボトル充てん</a:t>
            </a:r>
            <a:r>
              <a:rPr lang="ja-JP" altLang="en-US" sz="3200" dirty="0" smtClean="0"/>
              <a:t>作業時</a:t>
            </a:r>
            <a:r>
              <a:rPr lang="ja-JP" altLang="en-US" sz="3200" dirty="0"/>
              <a:t>において、偶発的にボトル充填機に少量こぼしその後の清掃および清掃終了確認作業が不十分であったこと</a:t>
            </a:r>
            <a:r>
              <a:rPr lang="ja-JP" altLang="en-US" sz="3200" dirty="0" smtClean="0"/>
              <a:t>、作業中</a:t>
            </a:r>
            <a:r>
              <a:rPr lang="ja-JP" altLang="en-US" sz="3200" dirty="0"/>
              <a:t>に製剤をこぼしたことは本件のみであったことが判明したため、製造工程において偶発的に発生した</a:t>
            </a:r>
            <a:r>
              <a:rPr lang="ja-JP" altLang="en-US" sz="3200" dirty="0" smtClean="0"/>
              <a:t>事象と</a:t>
            </a:r>
            <a:r>
              <a:rPr lang="ja-JP" altLang="en-US" sz="3200" dirty="0"/>
              <a:t>判断し、本ロットを自主回収することとしました</a:t>
            </a:r>
            <a:r>
              <a:rPr lang="ja-JP" altLang="en-US" sz="3200" dirty="0" smtClean="0"/>
              <a:t>。</a:t>
            </a:r>
            <a:endParaRPr lang="ja-JP" altLang="en-US" sz="3200" dirty="0"/>
          </a:p>
          <a:p>
            <a:pPr marL="0" indent="0">
              <a:buNone/>
            </a:pPr>
            <a:r>
              <a:rPr lang="ja-JP" altLang="en-US" dirty="0" smtClean="0"/>
              <a:t>⇒</a:t>
            </a:r>
            <a:endParaRPr lang="en-US" altLang="ja-JP" dirty="0" smtClean="0"/>
          </a:p>
          <a:p>
            <a:pPr marL="0" indent="0">
              <a:buNone/>
            </a:pPr>
            <a:r>
              <a:rPr lang="ja-JP" altLang="en-US" sz="3200" dirty="0"/>
              <a:t>製造中</a:t>
            </a:r>
            <a:r>
              <a:rPr lang="ja-JP" altLang="en-US" sz="3200" dirty="0" smtClean="0"/>
              <a:t>のクロスコンタミです。品目替えの清掃と確認が不十分だったのでしょう。</a:t>
            </a:r>
            <a:endParaRPr lang="en-US" altLang="ja-JP" sz="3200" dirty="0" smtClean="0"/>
          </a:p>
          <a:p>
            <a:pPr marL="0" indent="0">
              <a:buNone/>
            </a:pPr>
            <a:r>
              <a:rPr lang="ja-JP" altLang="en-US" sz="3200" dirty="0" smtClean="0"/>
              <a:t>かつ、ライン上で異種品の検出ができない仕組みだったと思います。</a:t>
            </a:r>
            <a:endParaRPr lang="en-US" altLang="ja-JP" sz="32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12</Words>
  <Application>Microsoft Office PowerPoint</Application>
  <PresentationFormat>ワイド画面</PresentationFormat>
  <Paragraphs>11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コレミナール錠４ｍｇ  　　 製品回収</vt:lpstr>
      <vt:lpstr>販売名：　コレミナール錠４ｍｇ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43</cp:revision>
  <dcterms:created xsi:type="dcterms:W3CDTF">2015-03-05T03:29:01Z</dcterms:created>
  <dcterms:modified xsi:type="dcterms:W3CDTF">2015-11-11T04:12:08Z</dcterms:modified>
</cp:coreProperties>
</file>