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74" d="100"/>
          <a:sy n="74" d="100"/>
        </p:scale>
        <p:origin x="82" y="5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2021/7/28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2021/7/28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2021/7/28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2021/7/28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2021/7/28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2021/7/28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883228"/>
          </a:xfrm>
        </p:spPr>
        <p:txBody>
          <a:bodyPr>
            <a:noAutofit/>
          </a:bodyPr>
          <a:lstStyle/>
          <a:p>
            <a:r>
              <a:rPr lang="ja-JP" altLang="en-US" sz="3200" dirty="0">
                <a:sym typeface="Wingdings" panose="05000000000000000000" pitchFamily="2" charset="2"/>
              </a:rPr>
              <a:t>販売名：</a:t>
            </a:r>
            <a:r>
              <a:rPr lang="en-US" altLang="ja-JP" sz="3200" dirty="0">
                <a:sym typeface="Wingdings" panose="05000000000000000000" pitchFamily="2" charset="2"/>
              </a:rPr>
              <a:t>(1)</a:t>
            </a:r>
            <a:r>
              <a:rPr lang="ja-JP" altLang="en-US" sz="3200" dirty="0">
                <a:sym typeface="Wingdings" panose="05000000000000000000" pitchFamily="2" charset="2"/>
              </a:rPr>
              <a:t>ヒラミンアルファ</a:t>
            </a:r>
            <a:br>
              <a:rPr lang="ja-JP" altLang="en-US" sz="3200" dirty="0">
                <a:sym typeface="Wingdings" panose="05000000000000000000" pitchFamily="2" charset="2"/>
              </a:rPr>
            </a:br>
            <a:r>
              <a:rPr lang="ja-JP" altLang="en-US" sz="3200" dirty="0">
                <a:sym typeface="Wingdings" panose="05000000000000000000" pitchFamily="2" charset="2"/>
              </a:rPr>
              <a:t>　　　　　 </a:t>
            </a:r>
            <a:r>
              <a:rPr lang="en-US" altLang="ja-JP" sz="3200" dirty="0">
                <a:sym typeface="Wingdings" panose="05000000000000000000" pitchFamily="2" charset="2"/>
              </a:rPr>
              <a:t>(2)</a:t>
            </a:r>
            <a:r>
              <a:rPr lang="ja-JP" altLang="en-US" sz="3200" dirty="0">
                <a:sym typeface="Wingdings" panose="05000000000000000000" pitchFamily="2" charset="2"/>
              </a:rPr>
              <a:t>レイヨー液小児用　　　　　　</a:t>
            </a:r>
            <a:r>
              <a:rPr lang="ja-JP" altLang="en-US" sz="3200" dirty="0">
                <a:solidFill>
                  <a:srgbClr val="C00000"/>
                </a:solidFill>
                <a:sym typeface="Wingdings" panose="05000000000000000000" pitchFamily="2" charset="2"/>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955965"/>
            <a:ext cx="12192000" cy="5902038"/>
          </a:xfrm>
        </p:spPr>
        <p:txBody>
          <a:bodyPr>
            <a:noAutofit/>
          </a:bodyPr>
          <a:lstStyle/>
          <a:p>
            <a:pPr marL="0" indent="0">
              <a:buNone/>
            </a:pPr>
            <a:r>
              <a:rPr lang="ja-JP" altLang="en-US" sz="2600" dirty="0">
                <a:solidFill>
                  <a:schemeClr val="accent5">
                    <a:lumMod val="75000"/>
                  </a:schemeClr>
                </a:solidFill>
              </a:rPr>
              <a:t>対象ロット　　数量及　　　　　　出荷時期</a:t>
            </a:r>
            <a:endParaRPr lang="en-US" altLang="ja-JP" sz="2600" dirty="0">
              <a:solidFill>
                <a:schemeClr val="accent5">
                  <a:lumMod val="75000"/>
                </a:schemeClr>
              </a:solidFill>
            </a:endParaRPr>
          </a:p>
          <a:p>
            <a:pPr marL="0" indent="0">
              <a:buNone/>
            </a:pPr>
            <a:r>
              <a:rPr lang="en-US" altLang="ja-JP" sz="2000" dirty="0"/>
              <a:t>C</a:t>
            </a:r>
            <a:r>
              <a:rPr lang="ja-JP" altLang="en-US" sz="2000" dirty="0"/>
              <a:t>ヒラミンアルファ　ロット</a:t>
            </a:r>
            <a:r>
              <a:rPr lang="en-US" altLang="ja-JP" sz="2000" dirty="0"/>
              <a:t>3A</a:t>
            </a:r>
            <a:r>
              <a:rPr lang="ja-JP" altLang="en-US" sz="2000" dirty="0"/>
              <a:t>：</a:t>
            </a:r>
            <a:r>
              <a:rPr lang="en-US" altLang="ja-JP" sz="2000" dirty="0"/>
              <a:t>11,600</a:t>
            </a:r>
            <a:r>
              <a:rPr lang="ja-JP" altLang="en-US" sz="2000" dirty="0"/>
              <a:t>本　出荷時期：</a:t>
            </a:r>
            <a:r>
              <a:rPr lang="en-US" altLang="ja-JP" sz="2000" dirty="0"/>
              <a:t>2021</a:t>
            </a:r>
            <a:r>
              <a:rPr lang="ja-JP" altLang="en-US" sz="2000" dirty="0"/>
              <a:t>年</a:t>
            </a:r>
            <a:r>
              <a:rPr lang="en-US" altLang="ja-JP" sz="2000" dirty="0"/>
              <a:t>2</a:t>
            </a:r>
            <a:r>
              <a:rPr lang="ja-JP" altLang="en-US" sz="2000" dirty="0"/>
              <a:t>月</a:t>
            </a:r>
            <a:r>
              <a:rPr lang="en-US" altLang="ja-JP" sz="2000" dirty="0"/>
              <a:t>25</a:t>
            </a:r>
            <a:r>
              <a:rPr lang="ja-JP" altLang="en-US" sz="2000" dirty="0"/>
              <a:t>日から　</a:t>
            </a:r>
            <a:endParaRPr lang="en-US" altLang="ja-JP" sz="2000" dirty="0"/>
          </a:p>
          <a:p>
            <a:pPr marL="0" indent="0">
              <a:buNone/>
            </a:pPr>
            <a:r>
              <a:rPr lang="ja-JP" altLang="en-US" sz="2000" dirty="0"/>
              <a:t>　　ロット</a:t>
            </a:r>
            <a:r>
              <a:rPr lang="en-US" altLang="ja-JP" sz="2000" dirty="0"/>
              <a:t>2E</a:t>
            </a:r>
            <a:r>
              <a:rPr lang="ja-JP" altLang="en-US" sz="2000" dirty="0"/>
              <a:t>：</a:t>
            </a:r>
            <a:r>
              <a:rPr lang="en-US" altLang="ja-JP" sz="2000" dirty="0"/>
              <a:t>14,282</a:t>
            </a:r>
            <a:r>
              <a:rPr lang="ja-JP" altLang="en-US" sz="2000" dirty="0"/>
              <a:t>本　出荷時期：</a:t>
            </a:r>
            <a:r>
              <a:rPr lang="en-US" altLang="ja-JP" sz="2000" dirty="0"/>
              <a:t>2020</a:t>
            </a:r>
            <a:r>
              <a:rPr lang="ja-JP" altLang="en-US" sz="2000" dirty="0"/>
              <a:t>年</a:t>
            </a:r>
            <a:r>
              <a:rPr lang="en-US" altLang="ja-JP" sz="2000" dirty="0"/>
              <a:t>5</a:t>
            </a:r>
            <a:r>
              <a:rPr lang="ja-JP" altLang="en-US" sz="2000" dirty="0"/>
              <a:t>月</a:t>
            </a:r>
            <a:r>
              <a:rPr lang="en-US" altLang="ja-JP" sz="2000" dirty="0"/>
              <a:t>28</a:t>
            </a:r>
            <a:r>
              <a:rPr lang="ja-JP" altLang="en-US" sz="2000" dirty="0"/>
              <a:t>日から　　ロット</a:t>
            </a:r>
            <a:r>
              <a:rPr lang="en-US" altLang="ja-JP" sz="2000" dirty="0"/>
              <a:t>30J</a:t>
            </a:r>
            <a:r>
              <a:rPr lang="ja-JP" altLang="en-US" sz="2000" dirty="0"/>
              <a:t>：</a:t>
            </a:r>
            <a:r>
              <a:rPr lang="en-US" altLang="ja-JP" sz="2000" dirty="0"/>
              <a:t>14,187</a:t>
            </a:r>
            <a:r>
              <a:rPr lang="ja-JP" altLang="en-US" sz="2000" dirty="0"/>
              <a:t>本　出荷時期：</a:t>
            </a:r>
            <a:r>
              <a:rPr lang="en-US" altLang="ja-JP" sz="2000" dirty="0"/>
              <a:t>2018</a:t>
            </a:r>
            <a:r>
              <a:rPr lang="ja-JP" altLang="en-US" sz="2000" dirty="0"/>
              <a:t>年</a:t>
            </a:r>
            <a:r>
              <a:rPr lang="en-US" altLang="ja-JP" sz="2000" dirty="0"/>
              <a:t>10</a:t>
            </a:r>
            <a:r>
              <a:rPr lang="ja-JP" altLang="en-US" sz="2000" dirty="0"/>
              <a:t>月</a:t>
            </a:r>
            <a:r>
              <a:rPr lang="en-US" altLang="ja-JP" sz="2000" dirty="0"/>
              <a:t>17</a:t>
            </a:r>
            <a:r>
              <a:rPr lang="ja-JP" altLang="en-US" sz="2000" dirty="0"/>
              <a:t>日から</a:t>
            </a:r>
          </a:p>
          <a:p>
            <a:pPr marL="0" indent="0">
              <a:buNone/>
            </a:pPr>
            <a:r>
              <a:rPr lang="ja-JP" altLang="en-US" sz="2000" dirty="0"/>
              <a:t>　　ロット</a:t>
            </a:r>
            <a:r>
              <a:rPr lang="en-US" altLang="ja-JP" sz="2000" dirty="0"/>
              <a:t>29H</a:t>
            </a:r>
            <a:r>
              <a:rPr lang="ja-JP" altLang="en-US" sz="2000" dirty="0"/>
              <a:t>：</a:t>
            </a:r>
            <a:r>
              <a:rPr lang="en-US" altLang="ja-JP" sz="2000" dirty="0"/>
              <a:t>14,070</a:t>
            </a:r>
            <a:r>
              <a:rPr lang="ja-JP" altLang="en-US" sz="2000" dirty="0"/>
              <a:t>本　出荷時期：</a:t>
            </a:r>
            <a:r>
              <a:rPr lang="en-US" altLang="ja-JP" sz="2000" dirty="0"/>
              <a:t>2017</a:t>
            </a:r>
            <a:r>
              <a:rPr lang="ja-JP" altLang="en-US" sz="2000" dirty="0"/>
              <a:t>年</a:t>
            </a:r>
            <a:r>
              <a:rPr lang="en-US" altLang="ja-JP" sz="2000" dirty="0"/>
              <a:t>8</a:t>
            </a:r>
            <a:r>
              <a:rPr lang="ja-JP" altLang="en-US" sz="2000" dirty="0"/>
              <a:t>月から</a:t>
            </a:r>
          </a:p>
          <a:p>
            <a:pPr marL="0" indent="0">
              <a:buNone/>
            </a:pPr>
            <a:r>
              <a:rPr lang="ja-JP" altLang="en-US" sz="2000" dirty="0"/>
              <a:t>レイヨー液小児用　　　　　ロット</a:t>
            </a:r>
            <a:r>
              <a:rPr lang="en-US" altLang="ja-JP" sz="2000" dirty="0"/>
              <a:t>3A</a:t>
            </a:r>
            <a:r>
              <a:rPr lang="ja-JP" altLang="en-US" sz="2000" dirty="0"/>
              <a:t>：</a:t>
            </a:r>
            <a:r>
              <a:rPr lang="en-US" altLang="ja-JP" sz="2000" dirty="0"/>
              <a:t>14,221</a:t>
            </a:r>
            <a:r>
              <a:rPr lang="ja-JP" altLang="en-US" sz="2000" dirty="0"/>
              <a:t>本　出荷時期：</a:t>
            </a:r>
            <a:r>
              <a:rPr lang="en-US" altLang="ja-JP" sz="2000" dirty="0"/>
              <a:t>2021</a:t>
            </a:r>
            <a:r>
              <a:rPr lang="ja-JP" altLang="en-US" sz="2000" dirty="0"/>
              <a:t>年</a:t>
            </a:r>
            <a:r>
              <a:rPr lang="en-US" altLang="ja-JP" sz="2000" dirty="0"/>
              <a:t>2</a:t>
            </a:r>
            <a:r>
              <a:rPr lang="ja-JP" altLang="en-US" sz="2000" dirty="0"/>
              <a:t>月</a:t>
            </a:r>
            <a:r>
              <a:rPr lang="en-US" altLang="ja-JP" sz="2000" dirty="0"/>
              <a:t>1</a:t>
            </a:r>
            <a:r>
              <a:rPr lang="ja-JP" altLang="en-US" sz="2000" dirty="0"/>
              <a:t>日から</a:t>
            </a:r>
            <a:endParaRPr lang="en-US" altLang="ja-JP" sz="2000" dirty="0"/>
          </a:p>
          <a:p>
            <a:pPr marL="0" indent="0">
              <a:buNone/>
            </a:pPr>
            <a:r>
              <a:rPr lang="ja-JP" altLang="en-US" dirty="0">
                <a:solidFill>
                  <a:schemeClr val="accent5">
                    <a:lumMod val="75000"/>
                  </a:schemeClr>
                </a:solidFill>
              </a:rPr>
              <a:t>回収理由　</a:t>
            </a:r>
            <a:r>
              <a:rPr lang="en-US" altLang="ja-JP" dirty="0"/>
              <a:t>2021/7/21</a:t>
            </a:r>
          </a:p>
          <a:p>
            <a:pPr marL="0" indent="0">
              <a:buNone/>
            </a:pPr>
            <a:r>
              <a:rPr lang="ja-JP" altLang="en-US" sz="2400" dirty="0"/>
              <a:t>ヒラミンアルファ</a:t>
            </a:r>
          </a:p>
          <a:p>
            <a:pPr marL="0" indent="0">
              <a:buNone/>
            </a:pPr>
            <a:r>
              <a:rPr lang="ja-JP" altLang="en-US" sz="2400" dirty="0"/>
              <a:t>　厚生労働大臣に承認を受けていない製造方法で製造していた事、使用期限又はリテスト日を過ぎた原料をそのまま使用し製造していた事、製造された製品の一部試験を実施していなかった事が判明したのでロット番号（</a:t>
            </a:r>
            <a:r>
              <a:rPr lang="en-US" altLang="ja-JP" sz="2400" dirty="0"/>
              <a:t>29H 30J 2E 3A)</a:t>
            </a:r>
            <a:r>
              <a:rPr lang="ja-JP" altLang="en-US" sz="2400" dirty="0"/>
              <a:t>を自主回収することとしました。</a:t>
            </a:r>
          </a:p>
          <a:p>
            <a:pPr marL="0" indent="0">
              <a:buNone/>
            </a:pPr>
            <a:r>
              <a:rPr lang="ja-JP" altLang="en-US" sz="2400" dirty="0"/>
              <a:t>レイヨー液小児用</a:t>
            </a:r>
          </a:p>
          <a:p>
            <a:pPr marL="0" indent="0">
              <a:buNone/>
            </a:pPr>
            <a:r>
              <a:rPr lang="ja-JP" altLang="en-US" sz="2400" dirty="0"/>
              <a:t>　クロルフェニラミンマレイン酸についてリテスト日の過ぎた原料をそのまま使用し製造していたことが判明したのでロット番号</a:t>
            </a:r>
            <a:r>
              <a:rPr lang="en-US" altLang="ja-JP" sz="2400" dirty="0"/>
              <a:t>3A </a:t>
            </a:r>
            <a:r>
              <a:rPr lang="ja-JP" altLang="en-US" sz="2400" dirty="0"/>
              <a:t>を自主回収することとしました。</a:t>
            </a:r>
            <a:endParaRPr lang="en-US" altLang="ja-JP" sz="2400" dirty="0"/>
          </a:p>
          <a:p>
            <a:pPr marL="0" indent="0">
              <a:buNone/>
            </a:pPr>
            <a:r>
              <a:rPr lang="ja-JP" altLang="en-US" sz="2400"/>
              <a:t>⇒無通告査察で見つかったのでしょうか？</a:t>
            </a:r>
            <a:endParaRPr lang="ja-JP" altLang="en-US" sz="2400"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2412</TotalTime>
  <Words>225</Words>
  <Application>Microsoft Office PowerPoint</Application>
  <PresentationFormat>ワイド画面</PresentationFormat>
  <Paragraphs>12</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販売名：(1)ヒラミンアルファ 　　　　　 (2)レイヨー液小児用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217</cp:revision>
  <dcterms:created xsi:type="dcterms:W3CDTF">2015-03-05T03:29:01Z</dcterms:created>
  <dcterms:modified xsi:type="dcterms:W3CDTF">2021-07-28T00:33:24Z</dcterms:modified>
</cp:coreProperties>
</file>