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48" d="100"/>
          <a:sy n="48" d="100"/>
        </p:scale>
        <p:origin x="48" y="10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2021/7/20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609978"/>
          </a:xfrm>
        </p:spPr>
        <p:txBody>
          <a:bodyPr>
            <a:noAutofit/>
          </a:bodyPr>
          <a:lstStyle/>
          <a:p>
            <a:r>
              <a:rPr lang="ja-JP" altLang="en-US" sz="3200" dirty="0">
                <a:sym typeface="Wingdings" panose="05000000000000000000" pitchFamily="2" charset="2"/>
              </a:rPr>
              <a:t>販売名： ナボリン</a:t>
            </a:r>
            <a:r>
              <a:rPr lang="en-US" altLang="ja-JP" sz="3200" dirty="0">
                <a:sym typeface="Wingdings" panose="05000000000000000000" pitchFamily="2" charset="2"/>
              </a:rPr>
              <a:t>S</a:t>
            </a:r>
            <a:r>
              <a:rPr lang="ja-JP" altLang="en-US"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04047"/>
            <a:ext cx="12192000" cy="5853955"/>
          </a:xfrm>
        </p:spPr>
        <p:txBody>
          <a:bodyPr>
            <a:noAutofit/>
          </a:bodyPr>
          <a:lstStyle/>
          <a:p>
            <a:pPr marL="0" indent="0">
              <a:buNone/>
            </a:pPr>
            <a:r>
              <a:rPr lang="ja-JP" altLang="en-US" dirty="0">
                <a:solidFill>
                  <a:schemeClr val="accent5">
                    <a:lumMod val="75000"/>
                  </a:schemeClr>
                </a:solidFill>
              </a:rPr>
              <a:t>対象ロット　　数量及　　　　　　出荷時期</a:t>
            </a:r>
            <a:endParaRPr lang="en-US" altLang="ja-JP" dirty="0">
              <a:solidFill>
                <a:schemeClr val="accent5">
                  <a:lumMod val="75000"/>
                </a:schemeClr>
              </a:solidFill>
            </a:endParaRPr>
          </a:p>
          <a:p>
            <a:pPr marL="0" indent="0">
              <a:buNone/>
            </a:pPr>
            <a:r>
              <a:rPr lang="ja-JP" altLang="en-US" sz="2400" dirty="0"/>
              <a:t>約</a:t>
            </a:r>
            <a:r>
              <a:rPr lang="en-US" altLang="ja-JP" sz="2400" dirty="0"/>
              <a:t>60</a:t>
            </a:r>
            <a:r>
              <a:rPr lang="ja-JP" altLang="en-US" sz="2400" dirty="0"/>
              <a:t>　　　　　　　約</a:t>
            </a:r>
            <a:r>
              <a:rPr lang="en-US" altLang="ja-JP" sz="2400" dirty="0"/>
              <a:t>100</a:t>
            </a:r>
            <a:r>
              <a:rPr lang="ja-JP" altLang="en-US" sz="2400" dirty="0"/>
              <a:t>万個　　　　　</a:t>
            </a:r>
            <a:r>
              <a:rPr lang="en-US" altLang="ja-JP" sz="2400" dirty="0"/>
              <a:t>2018</a:t>
            </a:r>
            <a:r>
              <a:rPr lang="ja-JP" altLang="en-US" sz="2400" dirty="0"/>
              <a:t>年</a:t>
            </a:r>
            <a:r>
              <a:rPr lang="en-US" altLang="ja-JP" sz="2400" dirty="0"/>
              <a:t>12</a:t>
            </a:r>
            <a:r>
              <a:rPr lang="ja-JP" altLang="en-US" sz="2400" dirty="0"/>
              <a:t>月</a:t>
            </a:r>
            <a:r>
              <a:rPr lang="en-US" altLang="ja-JP" sz="2400" dirty="0"/>
              <a:t>12</a:t>
            </a:r>
            <a:r>
              <a:rPr lang="ja-JP" altLang="en-US" sz="2400" dirty="0"/>
              <a:t>日～</a:t>
            </a:r>
            <a:r>
              <a:rPr lang="en-US" altLang="ja-JP" sz="2400" dirty="0"/>
              <a:t>2021</a:t>
            </a:r>
            <a:r>
              <a:rPr lang="ja-JP" altLang="en-US" sz="2400" dirty="0"/>
              <a:t>年２月</a:t>
            </a:r>
            <a:r>
              <a:rPr lang="en-US" altLang="ja-JP" sz="2400" dirty="0"/>
              <a:t>19</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2021/7/6</a:t>
            </a:r>
          </a:p>
          <a:p>
            <a:pPr marL="0" indent="0">
              <a:buNone/>
            </a:pPr>
            <a:r>
              <a:rPr lang="ja-JP" altLang="en-US" dirty="0"/>
              <a:t>当社が販売している一般用医薬品「ナボリン</a:t>
            </a:r>
            <a:r>
              <a:rPr lang="en-US" altLang="ja-JP" dirty="0"/>
              <a:t>S</a:t>
            </a:r>
            <a:r>
              <a:rPr lang="ja-JP" altLang="en-US" dirty="0"/>
              <a:t>」（第</a:t>
            </a:r>
            <a:r>
              <a:rPr lang="en-US" altLang="ja-JP" dirty="0"/>
              <a:t>3</a:t>
            </a:r>
            <a:r>
              <a:rPr lang="ja-JP" altLang="en-US" dirty="0"/>
              <a:t>類医薬品）において、</a:t>
            </a:r>
            <a:r>
              <a:rPr lang="en-US" altLang="ja-JP" dirty="0"/>
              <a:t>40</a:t>
            </a:r>
            <a:r>
              <a:rPr lang="ja-JP" altLang="en-US" dirty="0"/>
              <a:t>錠包装：ロット</a:t>
            </a:r>
            <a:r>
              <a:rPr lang="en-US" altLang="ja-JP" dirty="0"/>
              <a:t>8YS19F</a:t>
            </a:r>
            <a:r>
              <a:rPr lang="ja-JP" altLang="en-US" dirty="0"/>
              <a:t>の安定性モニタリング（</a:t>
            </a:r>
            <a:r>
              <a:rPr lang="en-US" altLang="ja-JP" dirty="0"/>
              <a:t>25℃/60%RH</a:t>
            </a:r>
            <a:r>
              <a:rPr lang="ja-JP" altLang="en-US" dirty="0"/>
              <a:t>）において、</a:t>
            </a:r>
            <a:r>
              <a:rPr lang="en-US" altLang="ja-JP" dirty="0"/>
              <a:t>24</a:t>
            </a:r>
            <a:r>
              <a:rPr lang="ja-JP" altLang="en-US" dirty="0"/>
              <a:t>箇月経過時点で有効成分の一つであるメコバラミンの含量が承認規格の下限値</a:t>
            </a:r>
            <a:r>
              <a:rPr lang="en-US" altLang="ja-JP" dirty="0"/>
              <a:t>90%</a:t>
            </a:r>
            <a:r>
              <a:rPr lang="ja-JP" altLang="en-US" dirty="0"/>
              <a:t>を下回る結果となりました（使用期限</a:t>
            </a:r>
            <a:r>
              <a:rPr lang="en-US" altLang="ja-JP" dirty="0"/>
              <a:t>3</a:t>
            </a:r>
            <a:r>
              <a:rPr lang="ja-JP" altLang="en-US" dirty="0"/>
              <a:t>年）。また同一方法で製造された製品についても使用期限までに承認規格を下回る懸念があるため、該当製造番号の製品について自主回収する判断に至りました。</a:t>
            </a:r>
            <a:endParaRPr lang="en-US" altLang="ja-JP" dirty="0"/>
          </a:p>
          <a:p>
            <a:pPr marL="0" indent="0">
              <a:buNone/>
            </a:pPr>
            <a:r>
              <a:rPr lang="ja-JP" altLang="en-US" dirty="0"/>
              <a:t>⇒約</a:t>
            </a:r>
            <a:r>
              <a:rPr lang="en-US" altLang="ja-JP" dirty="0"/>
              <a:t>2</a:t>
            </a:r>
            <a:r>
              <a:rPr lang="ja-JP" altLang="en-US"/>
              <a:t>年半前の製品まで</a:t>
            </a:r>
            <a:r>
              <a:rPr lang="ja-JP" altLang="en-US" dirty="0"/>
              <a:t>回収しています。何か変更があってその影響があったのでしょう。</a:t>
            </a:r>
            <a:r>
              <a:rPr lang="en-US" altLang="ja-JP" dirty="0"/>
              <a:t>2021</a:t>
            </a:r>
            <a:r>
              <a:rPr lang="ja-JP" altLang="en-US" dirty="0"/>
              <a:t>年</a:t>
            </a:r>
            <a:r>
              <a:rPr lang="en-US" altLang="ja-JP" dirty="0"/>
              <a:t>3</a:t>
            </a:r>
            <a:r>
              <a:rPr lang="ja-JP" altLang="en-US" dirty="0"/>
              <a:t>月以降の生産品は回収対象になっていないので、改善されたのでしょうか？　いつ問題に気づかれたのでしょうか？</a:t>
            </a:r>
            <a:endParaRPr lang="en-US" altLang="ja-JP" dirty="0"/>
          </a:p>
          <a:p>
            <a:pPr marL="0" indent="0">
              <a:buNone/>
            </a:pPr>
            <a:r>
              <a:rPr lang="en-US" altLang="ja-JP" dirty="0"/>
              <a:t>1</a:t>
            </a:r>
            <a:r>
              <a:rPr lang="ja-JP" altLang="en-US" dirty="0"/>
              <a:t>年前、</a:t>
            </a:r>
            <a:r>
              <a:rPr lang="en-US" altLang="ja-JP" dirty="0"/>
              <a:t>2</a:t>
            </a:r>
            <a:r>
              <a:rPr lang="ja-JP" altLang="en-US" dirty="0"/>
              <a:t>年前の安定性モニタリングは問題なかったのでしょうか？</a:t>
            </a:r>
            <a:endParaRPr lang="en-US" altLang="ja-JP"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2394</TotalTime>
  <Words>210</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ナボリンS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215</cp:revision>
  <dcterms:created xsi:type="dcterms:W3CDTF">2015-03-05T03:29:01Z</dcterms:created>
  <dcterms:modified xsi:type="dcterms:W3CDTF">2021-07-20T07:22:36Z</dcterms:modified>
</cp:coreProperties>
</file>