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9" d="100"/>
          <a:sy n="59" d="100"/>
        </p:scale>
        <p:origin x="86" y="9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2021/6/30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9"/>
            <a:ext cx="12192000" cy="541078"/>
          </a:xfrm>
        </p:spPr>
        <p:txBody>
          <a:bodyPr>
            <a:noAutofit/>
          </a:bodyPr>
          <a:lstStyle/>
          <a:p>
            <a:r>
              <a:rPr lang="ja-JP" altLang="en-US" sz="3100" dirty="0">
                <a:sym typeface="Wingdings" panose="05000000000000000000" pitchFamily="2" charset="2"/>
              </a:rPr>
              <a:t>北日本製薬、</a:t>
            </a:r>
            <a:r>
              <a:rPr lang="en-US" altLang="ja-JP" sz="3100" dirty="0">
                <a:sym typeface="Wingdings" panose="05000000000000000000" pitchFamily="2" charset="2"/>
              </a:rPr>
              <a:t>11</a:t>
            </a:r>
            <a:r>
              <a:rPr lang="ja-JP" altLang="en-US" sz="3100" dirty="0">
                <a:sym typeface="Wingdings" panose="05000000000000000000" pitchFamily="2" charset="2"/>
              </a:rPr>
              <a:t>品目を自主回収　　</a:t>
            </a:r>
            <a:r>
              <a:rPr lang="en-US" altLang="ja-JP" sz="2800" dirty="0">
                <a:sym typeface="Wingdings" panose="05000000000000000000" pitchFamily="2" charset="2"/>
              </a:rPr>
              <a:t>https://ptj.jiho.jp/article/144473</a:t>
            </a:r>
            <a:endParaRPr kumimoji="1" lang="ja-JP" altLang="en-US" sz="2800" dirty="0"/>
          </a:p>
        </p:txBody>
      </p:sp>
      <p:sp>
        <p:nvSpPr>
          <p:cNvPr id="3" name="コンテンツ プレースホルダー 2"/>
          <p:cNvSpPr>
            <a:spLocks noGrp="1"/>
          </p:cNvSpPr>
          <p:nvPr>
            <p:ph idx="1"/>
          </p:nvPr>
        </p:nvSpPr>
        <p:spPr>
          <a:xfrm>
            <a:off x="0" y="796834"/>
            <a:ext cx="12192000" cy="6061168"/>
          </a:xfrm>
        </p:spPr>
        <p:txBody>
          <a:bodyPr>
            <a:noAutofit/>
          </a:bodyPr>
          <a:lstStyle/>
          <a:p>
            <a:pPr marL="0" indent="0">
              <a:buNone/>
            </a:pPr>
            <a:r>
              <a:rPr lang="en-US" altLang="ja-JP" sz="2600" dirty="0">
                <a:solidFill>
                  <a:schemeClr val="accent5">
                    <a:lumMod val="75000"/>
                  </a:schemeClr>
                </a:solidFill>
              </a:rPr>
              <a:t>2021</a:t>
            </a:r>
            <a:r>
              <a:rPr lang="ja-JP" altLang="en-US" sz="2600" dirty="0">
                <a:solidFill>
                  <a:schemeClr val="accent5">
                    <a:lumMod val="75000"/>
                  </a:schemeClr>
                </a:solidFill>
              </a:rPr>
              <a:t>年</a:t>
            </a:r>
            <a:r>
              <a:rPr lang="en-US" altLang="ja-JP" sz="2600" dirty="0">
                <a:solidFill>
                  <a:schemeClr val="accent5">
                    <a:lumMod val="75000"/>
                  </a:schemeClr>
                </a:solidFill>
              </a:rPr>
              <a:t>6</a:t>
            </a:r>
            <a:r>
              <a:rPr lang="ja-JP" altLang="en-US" sz="2600" dirty="0">
                <a:solidFill>
                  <a:schemeClr val="accent5">
                    <a:lumMod val="75000"/>
                  </a:schemeClr>
                </a:solidFill>
              </a:rPr>
              <a:t>月</a:t>
            </a:r>
            <a:r>
              <a:rPr lang="en-US" altLang="ja-JP" sz="2600" dirty="0">
                <a:solidFill>
                  <a:schemeClr val="accent5">
                    <a:lumMod val="75000"/>
                  </a:schemeClr>
                </a:solidFill>
              </a:rPr>
              <a:t>23</a:t>
            </a:r>
            <a:r>
              <a:rPr lang="ja-JP" altLang="en-US" sz="2600" dirty="0">
                <a:solidFill>
                  <a:schemeClr val="accent5">
                    <a:lumMod val="75000"/>
                  </a:schemeClr>
                </a:solidFill>
              </a:rPr>
              <a:t>日、北日本製薬は</a:t>
            </a:r>
            <a:r>
              <a:rPr lang="en-US" altLang="ja-JP" sz="2600" dirty="0">
                <a:solidFill>
                  <a:schemeClr val="accent5">
                    <a:lumMod val="75000"/>
                  </a:schemeClr>
                </a:solidFill>
              </a:rPr>
              <a:t>11</a:t>
            </a:r>
            <a:r>
              <a:rPr lang="ja-JP" altLang="en-US" sz="2600" dirty="0">
                <a:solidFill>
                  <a:schemeClr val="accent5">
                    <a:lumMod val="75000"/>
                  </a:schemeClr>
                </a:solidFill>
              </a:rPr>
              <a:t>品目について自主回収（クラス</a:t>
            </a:r>
            <a:r>
              <a:rPr lang="en-US" altLang="ja-JP" sz="2600" dirty="0">
                <a:solidFill>
                  <a:schemeClr val="accent5">
                    <a:lumMod val="75000"/>
                  </a:schemeClr>
                </a:solidFill>
              </a:rPr>
              <a:t>2</a:t>
            </a:r>
            <a:r>
              <a:rPr lang="ja-JP" altLang="en-US" sz="2600" dirty="0">
                <a:solidFill>
                  <a:schemeClr val="accent5">
                    <a:lumMod val="75000"/>
                  </a:schemeClr>
                </a:solidFill>
              </a:rPr>
              <a:t>）を実施することを発表した。　回収品目は、①防風通聖散料エキス錠「至聖」、②</a:t>
            </a:r>
            <a:r>
              <a:rPr lang="en-US" altLang="ja-JP" sz="2600" dirty="0">
                <a:solidFill>
                  <a:schemeClr val="accent5">
                    <a:lumMod val="75000"/>
                  </a:schemeClr>
                </a:solidFill>
              </a:rPr>
              <a:t>NID</a:t>
            </a:r>
            <a:r>
              <a:rPr lang="ja-JP" altLang="en-US" sz="2600" dirty="0">
                <a:solidFill>
                  <a:schemeClr val="accent5">
                    <a:lumMod val="75000"/>
                  </a:schemeClr>
                </a:solidFill>
              </a:rPr>
              <a:t>防風通聖散錠Ｚ </a:t>
            </a:r>
            <a:r>
              <a:rPr lang="en-US" altLang="ja-JP" sz="2600" dirty="0">
                <a:solidFill>
                  <a:schemeClr val="accent5">
                    <a:lumMod val="75000"/>
                  </a:schemeClr>
                </a:solidFill>
              </a:rPr>
              <a:t>6000</a:t>
            </a:r>
            <a:r>
              <a:rPr lang="ja-JP" altLang="en-US" sz="2600" dirty="0">
                <a:solidFill>
                  <a:schemeClr val="accent5">
                    <a:lumMod val="75000"/>
                  </a:schemeClr>
                </a:solidFill>
              </a:rPr>
              <a:t>、③防風通聖散料エキス錠「創至聖」、④葛根湯エキス顆粒「至聖」、⑤葛根湯エキス顆粒「創至聖」、⑥葛根湯エキス顆粒</a:t>
            </a:r>
            <a:r>
              <a:rPr lang="en-US" altLang="ja-JP" sz="2600" dirty="0">
                <a:solidFill>
                  <a:schemeClr val="accent5">
                    <a:lumMod val="75000"/>
                  </a:schemeClr>
                </a:solidFill>
              </a:rPr>
              <a:t>SKT</a:t>
            </a:r>
            <a:r>
              <a:rPr lang="ja-JP" altLang="en-US" sz="2600" dirty="0">
                <a:solidFill>
                  <a:schemeClr val="accent5">
                    <a:lumMod val="75000"/>
                  </a:schemeClr>
                </a:solidFill>
              </a:rPr>
              <a:t>、⑦カッコン湯エキス顆粒Ｈ、⑧小青竜湯エキス顆粒「トーア」、⑨小青竜湯エキス顆粒「創至聖」、⑩防風通聖散料エキス錠「東亜」、⑪防已黄耆湯エキス錠「東亜」。　　回収理由はそれぞれ以下の通り。</a:t>
            </a:r>
          </a:p>
          <a:p>
            <a:pPr marL="0" indent="0">
              <a:buNone/>
            </a:pPr>
            <a:r>
              <a:rPr lang="ja-JP" altLang="en-US" sz="2600" dirty="0">
                <a:solidFill>
                  <a:schemeClr val="accent5">
                    <a:lumMod val="75000"/>
                  </a:schemeClr>
                </a:solidFill>
              </a:rPr>
              <a:t>①～⑨：原薬製造者において製造した原料エキスに異物（乳糖）が含まれていたため</a:t>
            </a:r>
          </a:p>
          <a:p>
            <a:pPr marL="0" indent="0">
              <a:buNone/>
            </a:pPr>
            <a:r>
              <a:rPr lang="ja-JP" altLang="en-US" sz="2600" dirty="0">
                <a:solidFill>
                  <a:schemeClr val="accent5">
                    <a:lumMod val="75000"/>
                  </a:schemeClr>
                </a:solidFill>
              </a:rPr>
              <a:t>⑩：添加物の量を承認書と異なる量により製造していた又は、 原薬製造業者において製造した原料エキスに異物（乳糖）が含まれていたため</a:t>
            </a:r>
          </a:p>
          <a:p>
            <a:pPr marL="0" indent="0">
              <a:buNone/>
            </a:pPr>
            <a:r>
              <a:rPr lang="ja-JP" altLang="en-US" sz="2600" dirty="0">
                <a:solidFill>
                  <a:schemeClr val="accent5">
                    <a:lumMod val="75000"/>
                  </a:schemeClr>
                </a:solidFill>
              </a:rPr>
              <a:t>⑪：添加物の量を承認書と異なる量により製造していたため</a:t>
            </a:r>
          </a:p>
          <a:p>
            <a:pPr marL="0" indent="0">
              <a:buNone/>
            </a:pPr>
            <a:r>
              <a:rPr lang="ja-JP" altLang="en-US" sz="2600" dirty="0">
                <a:solidFill>
                  <a:schemeClr val="accent5">
                    <a:lumMod val="75000"/>
                  </a:schemeClr>
                </a:solidFill>
              </a:rPr>
              <a:t>　同社は、①～⑩について異物は乳糖であるため、また⑩、⑪については出荷時の試験にすべて合格しているため、それぞれ重篤な健康被害が生じる恐れはないとの考えを示している。なお、回収発表時点までに本件に関連すると考えられる健康被害の報告はない。</a:t>
            </a:r>
            <a:endParaRPr lang="en-US" altLang="ja-JP" sz="2600" dirty="0">
              <a:solidFill>
                <a:schemeClr val="accent5">
                  <a:lumMod val="75000"/>
                </a:schemeClr>
              </a:solidFill>
            </a:endParaRPr>
          </a:p>
          <a:p>
            <a:pPr marL="0" indent="0">
              <a:buNone/>
            </a:pPr>
            <a:r>
              <a:rPr lang="ja-JP" altLang="en-US" sz="2600">
                <a:solidFill>
                  <a:schemeClr val="accent5">
                    <a:lumMod val="75000"/>
                  </a:schemeClr>
                </a:solidFill>
              </a:rPr>
              <a:t>⇒これだけの製品とほぼ過去出荷品から昔からのようです。県の査察で分かったかと。</a:t>
            </a:r>
            <a:endParaRPr lang="ja-JP" altLang="en-US" sz="2600"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2383</TotalTime>
  <Words>334</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北日本製薬、11品目を自主回収　　https://ptj.jiho.jp/article/144473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213</cp:revision>
  <dcterms:created xsi:type="dcterms:W3CDTF">2015-03-05T03:29:01Z</dcterms:created>
  <dcterms:modified xsi:type="dcterms:W3CDTF">2021-06-29T23:55:51Z</dcterms:modified>
</cp:coreProperties>
</file>