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46" d="100"/>
          <a:sy n="46" d="100"/>
        </p:scale>
        <p:origin x="53" y="11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2021/6/5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2021/6/5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2021/6/5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2021/6/5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2021/6/5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2021/6/5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2021/6/5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2021/6/5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2021/6/5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2021/6/5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2021/6/5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2021/6/5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
            <a:ext cx="12192000" cy="1978428"/>
          </a:xfrm>
        </p:spPr>
        <p:txBody>
          <a:bodyPr>
            <a:noAutofit/>
          </a:bodyPr>
          <a:lstStyle/>
          <a:p>
            <a:r>
              <a:rPr lang="ja-JP" altLang="en-US" sz="3200" dirty="0">
                <a:sym typeface="Wingdings" panose="05000000000000000000" pitchFamily="2" charset="2"/>
              </a:rPr>
              <a:t>東菱薬品工業が４品目を自主回収　原薬及び製剤の外国製造業者が、外国当局により実施された非定期監査で製品の無菌性の担保が不十分であることから、</a:t>
            </a:r>
            <a:r>
              <a:rPr lang="en-US" altLang="ja-JP" sz="3200" dirty="0">
                <a:sym typeface="Wingdings" panose="05000000000000000000" pitchFamily="2" charset="2"/>
              </a:rPr>
              <a:t>GMP</a:t>
            </a:r>
            <a:r>
              <a:rPr lang="ja-JP" altLang="en-US" sz="3200" dirty="0">
                <a:sym typeface="Wingdings" panose="05000000000000000000" pitchFamily="2" charset="2"/>
              </a:rPr>
              <a:t>不適合と判断され回収　</a:t>
            </a:r>
            <a:r>
              <a:rPr lang="en-US" altLang="ja-JP" sz="3200" dirty="0">
                <a:sym typeface="Wingdings" panose="05000000000000000000" pitchFamily="2" charset="2"/>
              </a:rPr>
              <a:t>2020</a:t>
            </a:r>
            <a:r>
              <a:rPr lang="ja-JP" altLang="en-US" sz="3200" dirty="0">
                <a:sym typeface="Wingdings" panose="05000000000000000000" pitchFamily="2" charset="2"/>
              </a:rPr>
              <a:t>年</a:t>
            </a:r>
            <a:r>
              <a:rPr lang="en-US" altLang="ja-JP" sz="3200" dirty="0">
                <a:sym typeface="Wingdings" panose="05000000000000000000" pitchFamily="2" charset="2"/>
              </a:rPr>
              <a:t>12</a:t>
            </a:r>
            <a:r>
              <a:rPr lang="ja-JP" altLang="en-US" sz="3200" dirty="0">
                <a:sym typeface="Wingdings" panose="05000000000000000000" pitchFamily="2" charset="2"/>
              </a:rPr>
              <a:t>月</a:t>
            </a:r>
            <a:r>
              <a:rPr lang="en-US" altLang="ja-JP" sz="3200" dirty="0">
                <a:sym typeface="Wingdings" panose="05000000000000000000" pitchFamily="2" charset="2"/>
              </a:rPr>
              <a:t>3</a:t>
            </a:r>
            <a:r>
              <a:rPr lang="ja-JP" altLang="en-US" sz="3200" dirty="0">
                <a:sym typeface="Wingdings" panose="05000000000000000000" pitchFamily="2" charset="2"/>
              </a:rPr>
              <a:t>日</a:t>
            </a:r>
            <a:r>
              <a:rPr lang="en-US" altLang="ja-JP" sz="3200" dirty="0">
                <a:sym typeface="Wingdings" panose="05000000000000000000" pitchFamily="2" charset="2"/>
              </a:rPr>
              <a:t>https://tobishipharm.com/medex/info/solcoseryl20201203.pdf</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1828800"/>
            <a:ext cx="12191999" cy="5029200"/>
          </a:xfrm>
        </p:spPr>
        <p:txBody>
          <a:bodyPr>
            <a:noAutofit/>
          </a:bodyPr>
          <a:lstStyle/>
          <a:p>
            <a:pPr marL="0" indent="0">
              <a:buNone/>
            </a:pPr>
            <a:r>
              <a:rPr lang="ja-JP" altLang="en-US" dirty="0">
                <a:solidFill>
                  <a:schemeClr val="tx2">
                    <a:lumMod val="50000"/>
                  </a:schemeClr>
                </a:solidFill>
              </a:rPr>
              <a:t>　上記</a:t>
            </a:r>
            <a:r>
              <a:rPr lang="en-US" altLang="ja-JP" dirty="0">
                <a:solidFill>
                  <a:schemeClr val="tx2">
                    <a:lumMod val="50000"/>
                  </a:schemeClr>
                </a:solidFill>
              </a:rPr>
              <a:t>2</a:t>
            </a:r>
            <a:r>
              <a:rPr lang="ja-JP" altLang="en-US" dirty="0">
                <a:solidFill>
                  <a:schemeClr val="tx2">
                    <a:lumMod val="50000"/>
                  </a:schemeClr>
                </a:solidFill>
              </a:rPr>
              <a:t>製品の外国製造業者が、外国当局により実施された非定期的監査で製品の無菌性の担保ができないことから</a:t>
            </a:r>
            <a:r>
              <a:rPr lang="en-US" altLang="ja-JP" dirty="0">
                <a:solidFill>
                  <a:schemeClr val="tx2">
                    <a:lumMod val="50000"/>
                  </a:schemeClr>
                </a:solidFill>
              </a:rPr>
              <a:t>GMP</a:t>
            </a:r>
            <a:r>
              <a:rPr lang="ja-JP" altLang="en-US" dirty="0">
                <a:solidFill>
                  <a:schemeClr val="tx2">
                    <a:lumMod val="50000"/>
                  </a:schemeClr>
                </a:solidFill>
              </a:rPr>
              <a:t>不適合と判断されました。ソルコセリル注は、出荷及び国内受け入れ時の試験項目に無菌試験があります</a:t>
            </a:r>
          </a:p>
          <a:p>
            <a:pPr marL="0" indent="0">
              <a:buNone/>
            </a:pPr>
            <a:r>
              <a:rPr lang="ja-JP" altLang="en-US" dirty="0">
                <a:solidFill>
                  <a:schemeClr val="tx2">
                    <a:lumMod val="50000"/>
                  </a:schemeClr>
                </a:solidFill>
              </a:rPr>
              <a:t>ので、無菌性の担保ができないことは承認書からの逸脱に当たると判断し、上記</a:t>
            </a:r>
            <a:r>
              <a:rPr lang="en-US" altLang="ja-JP" dirty="0">
                <a:solidFill>
                  <a:schemeClr val="tx2">
                    <a:lumMod val="50000"/>
                  </a:schemeClr>
                </a:solidFill>
              </a:rPr>
              <a:t>2</a:t>
            </a:r>
            <a:r>
              <a:rPr lang="ja-JP" altLang="en-US" dirty="0">
                <a:solidFill>
                  <a:schemeClr val="tx2">
                    <a:lumMod val="50000"/>
                  </a:schemeClr>
                </a:solidFill>
              </a:rPr>
              <a:t>製品の使用期限内の全ロットについて自主回収することを決定いたしました。</a:t>
            </a:r>
            <a:endParaRPr lang="en-US" altLang="ja-JP" dirty="0">
              <a:solidFill>
                <a:schemeClr val="tx2">
                  <a:lumMod val="50000"/>
                </a:schemeClr>
              </a:solidFill>
            </a:endParaRPr>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dirty="0">
                <a:solidFill>
                  <a:srgbClr val="C00000"/>
                </a:solidFill>
              </a:rPr>
              <a:t>大鵬薬品が販売されていて、連名で案内されています。</a:t>
            </a:r>
            <a:endParaRPr lang="en-US" altLang="ja-JP" dirty="0">
              <a:solidFill>
                <a:srgbClr val="C00000"/>
              </a:solidFill>
            </a:endParaRPr>
          </a:p>
          <a:p>
            <a:pPr marL="0" indent="0">
              <a:buNone/>
            </a:pPr>
            <a:r>
              <a:rPr lang="ja-JP" altLang="en-US" dirty="0">
                <a:solidFill>
                  <a:srgbClr val="C00000"/>
                </a:solidFill>
              </a:rPr>
              <a:t>小林化工での回収では販売会社の</a:t>
            </a:r>
            <a:r>
              <a:rPr lang="en-US" altLang="ja-JP" dirty="0">
                <a:solidFill>
                  <a:srgbClr val="C00000"/>
                </a:solidFill>
              </a:rPr>
              <a:t>Meiji Seika</a:t>
            </a:r>
            <a:r>
              <a:rPr lang="ja-JP" altLang="en-US">
                <a:solidFill>
                  <a:srgbClr val="C00000"/>
                </a:solidFill>
              </a:rPr>
              <a:t>ファルマは表舞台に顔をだされていません。販売会社としての責任はどうなっているのでしょうか？</a:t>
            </a:r>
            <a:endParaRPr lang="en-US" altLang="ja-JP" dirty="0">
              <a:solidFill>
                <a:srgbClr val="C00000"/>
              </a:solidFill>
            </a:endParaRPr>
          </a:p>
        </p:txBody>
      </p:sp>
      <p:sp>
        <p:nvSpPr>
          <p:cNvPr id="4" name="Rectangle 1">
            <a:extLst>
              <a:ext uri="{FF2B5EF4-FFF2-40B4-BE49-F238E27FC236}">
                <a16:creationId xmlns:a16="http://schemas.microsoft.com/office/drawing/2014/main" id="{24DAC824-0786-42FE-8771-EB266DA5BC78}"/>
              </a:ext>
            </a:extLst>
          </p:cNvPr>
          <p:cNvSpPr>
            <a:spLocks noChangeArrowheads="1"/>
          </p:cNvSpPr>
          <p:nvPr/>
        </p:nvSpPr>
        <p:spPr bwMode="auto">
          <a:xfrm>
            <a:off x="0" y="43934"/>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2754</TotalTime>
  <Words>201</Words>
  <Application>Microsoft Office PowerPoint</Application>
  <PresentationFormat>ワイド画面</PresentationFormat>
  <Paragraphs>6</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東菱薬品工業が４品目を自主回収　原薬及び製剤の外国製造業者が、外国当局により実施された非定期監査で製品の無菌性の担保が不十分であることから、GMP不適合と判断され回収　2020年12月3日https://tobishipharm.com/medex/info/solcoseryl20201203.pdf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267</cp:revision>
  <dcterms:created xsi:type="dcterms:W3CDTF">2015-03-05T03:29:01Z</dcterms:created>
  <dcterms:modified xsi:type="dcterms:W3CDTF">2021-06-05T07:37:26Z</dcterms:modified>
</cp:coreProperties>
</file>