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795" autoAdjust="0"/>
    <p:restoredTop sz="94660"/>
  </p:normalViewPr>
  <p:slideViewPr>
    <p:cSldViewPr snapToGrid="0">
      <p:cViewPr varScale="1">
        <p:scale>
          <a:sx n="49" d="100"/>
          <a:sy n="49" d="100"/>
        </p:scale>
        <p:origin x="42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2015/11/1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2015/11/1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2015/11/1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2015/11/1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2015/11/1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2015/11/1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2015/11/1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2015/11/1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2015/11/1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2015/11/1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2015/11/1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2015/11/1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59082"/>
            <a:ext cx="12192000" cy="1024970"/>
          </a:xfrm>
        </p:spPr>
        <p:txBody>
          <a:bodyPr>
            <a:normAutofit fontScale="90000"/>
          </a:bodyPr>
          <a:lstStyle/>
          <a:p>
            <a:r>
              <a:rPr lang="ja-JP" altLang="en-US" sz="3600" dirty="0" smtClean="0"/>
              <a:t>販売名</a:t>
            </a:r>
            <a:r>
              <a:rPr lang="ja-JP" altLang="en-US" sz="3600" dirty="0">
                <a:sym typeface="Wingdings" panose="05000000000000000000" pitchFamily="2" charset="2"/>
              </a:rPr>
              <a:t>　</a:t>
            </a:r>
            <a:r>
              <a:rPr lang="ja-JP" altLang="en-US" sz="3600" dirty="0">
                <a:sym typeface="Wingdings" panose="05000000000000000000" pitchFamily="2" charset="2"/>
              </a:rPr>
              <a:t>はしか風しん混合生ワクチン「北里第一三共</a:t>
            </a:r>
            <a:r>
              <a:rPr lang="ja-JP" altLang="en-US" sz="3600" dirty="0" smtClean="0">
                <a:sym typeface="Wingdings" panose="05000000000000000000" pitchFamily="2" charset="2"/>
              </a:rPr>
              <a:t>」</a:t>
            </a:r>
            <a:r>
              <a:rPr lang="en-US" altLang="ja-JP" sz="3600" dirty="0" smtClean="0">
                <a:sym typeface="Wingdings" panose="05000000000000000000" pitchFamily="2" charset="2"/>
              </a:rPr>
              <a:t/>
            </a:r>
            <a:br>
              <a:rPr lang="en-US" altLang="ja-JP" sz="3600" dirty="0" smtClean="0">
                <a:sym typeface="Wingdings" panose="05000000000000000000" pitchFamily="2" charset="2"/>
              </a:rPr>
            </a:br>
            <a:r>
              <a:rPr lang="en-US" altLang="ja-JP" sz="3600" dirty="0" smtClean="0">
                <a:sym typeface="Wingdings" panose="05000000000000000000" pitchFamily="2" charset="2"/>
              </a:rPr>
              <a:t>                </a:t>
            </a:r>
            <a:r>
              <a:rPr lang="ja-JP" altLang="en-US" sz="3600" dirty="0" smtClean="0">
                <a:sym typeface="Wingdings" panose="05000000000000000000" pitchFamily="2" charset="2"/>
              </a:rPr>
              <a:t>はし</a:t>
            </a:r>
            <a:r>
              <a:rPr lang="ja-JP" altLang="en-US" sz="3600" dirty="0">
                <a:sym typeface="Wingdings" panose="05000000000000000000" pitchFamily="2" charset="2"/>
              </a:rPr>
              <a:t>か生ワクチン「北里第一三共</a:t>
            </a:r>
            <a:r>
              <a:rPr lang="ja-JP" altLang="en-US" sz="3600" dirty="0" smtClean="0">
                <a:sym typeface="Wingdings" panose="05000000000000000000" pitchFamily="2" charset="2"/>
              </a:rPr>
              <a:t>」 </a:t>
            </a:r>
            <a:r>
              <a:rPr lang="ja-JP" altLang="en-US" sz="3600" dirty="0">
                <a:sym typeface="Wingdings" panose="05000000000000000000" pitchFamily="2" charset="2"/>
              </a:rPr>
              <a:t>　　 </a:t>
            </a:r>
            <a:r>
              <a:rPr lang="ja-JP" altLang="en-US" sz="3600" dirty="0" smtClean="0">
                <a:solidFill>
                  <a:srgbClr val="C00000"/>
                </a:solidFill>
              </a:rPr>
              <a:t>製品回収</a:t>
            </a:r>
            <a:endParaRPr kumimoji="1" lang="ja-JP" altLang="en-US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556426"/>
            <a:ext cx="12191999" cy="53015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200" b="1" dirty="0" smtClean="0">
                <a:solidFill>
                  <a:srgbClr val="002060"/>
                </a:solidFill>
              </a:rPr>
              <a:t>対象</a:t>
            </a:r>
            <a:r>
              <a:rPr lang="ja-JP" altLang="en-US" sz="3200" b="1" dirty="0">
                <a:solidFill>
                  <a:srgbClr val="002060"/>
                </a:solidFill>
              </a:rPr>
              <a:t>ロット、数量及び出荷</a:t>
            </a:r>
            <a:r>
              <a:rPr lang="ja-JP" altLang="en-US" sz="3200" b="1" dirty="0" smtClean="0">
                <a:solidFill>
                  <a:srgbClr val="002060"/>
                </a:solidFill>
              </a:rPr>
              <a:t>時期　　</a:t>
            </a:r>
            <a:endParaRPr lang="ja-JP" altLang="en-US" dirty="0"/>
          </a:p>
          <a:p>
            <a:pPr marL="0" indent="0">
              <a:buNone/>
            </a:pPr>
            <a:r>
              <a:rPr lang="ja-JP" altLang="en-US" dirty="0"/>
              <a:t>対象ロット：</a:t>
            </a:r>
            <a:r>
              <a:rPr lang="en-US" altLang="ja-JP" dirty="0"/>
              <a:t>HF053A</a:t>
            </a:r>
            <a:r>
              <a:rPr lang="ja-JP" altLang="en-US" dirty="0"/>
              <a:t>　出荷数量：</a:t>
            </a:r>
            <a:r>
              <a:rPr lang="en-US" altLang="ja-JP" dirty="0"/>
              <a:t>60,443</a:t>
            </a:r>
            <a:r>
              <a:rPr lang="ja-JP" altLang="en-US" dirty="0"/>
              <a:t>本　出荷時期：</a:t>
            </a:r>
            <a:r>
              <a:rPr lang="en-US" altLang="ja-JP" dirty="0"/>
              <a:t>2014</a:t>
            </a:r>
            <a:r>
              <a:rPr lang="ja-JP" altLang="en-US" dirty="0"/>
              <a:t>年</a:t>
            </a:r>
            <a:r>
              <a:rPr lang="en-US" altLang="ja-JP" dirty="0"/>
              <a:t>9</a:t>
            </a:r>
            <a:r>
              <a:rPr lang="ja-JP" altLang="en-US" dirty="0"/>
              <a:t>月</a:t>
            </a:r>
            <a:r>
              <a:rPr lang="en-US" altLang="ja-JP" dirty="0"/>
              <a:t>5</a:t>
            </a:r>
            <a:r>
              <a:rPr lang="ja-JP" altLang="en-US" dirty="0"/>
              <a:t>日</a:t>
            </a:r>
          </a:p>
          <a:p>
            <a:pPr marL="0" indent="0">
              <a:buNone/>
            </a:pPr>
            <a:r>
              <a:rPr lang="ja-JP" altLang="en-US" dirty="0"/>
              <a:t>対象ロット：</a:t>
            </a:r>
            <a:r>
              <a:rPr lang="en-US" altLang="ja-JP" dirty="0"/>
              <a:t>HF054A</a:t>
            </a:r>
            <a:r>
              <a:rPr lang="ja-JP" altLang="en-US" dirty="0"/>
              <a:t>　出荷数量：</a:t>
            </a:r>
            <a:r>
              <a:rPr lang="en-US" altLang="ja-JP" dirty="0"/>
              <a:t>60,271</a:t>
            </a:r>
            <a:r>
              <a:rPr lang="ja-JP" altLang="en-US" dirty="0"/>
              <a:t>本　出荷時期：</a:t>
            </a:r>
            <a:r>
              <a:rPr lang="en-US" altLang="ja-JP" dirty="0"/>
              <a:t>2014</a:t>
            </a:r>
            <a:r>
              <a:rPr lang="ja-JP" altLang="en-US" dirty="0"/>
              <a:t>年</a:t>
            </a:r>
            <a:r>
              <a:rPr lang="en-US" altLang="ja-JP" dirty="0"/>
              <a:t>10</a:t>
            </a:r>
            <a:r>
              <a:rPr lang="ja-JP" altLang="en-US" dirty="0"/>
              <a:t>月</a:t>
            </a:r>
            <a:r>
              <a:rPr lang="en-US" altLang="ja-JP" dirty="0"/>
              <a:t>31</a:t>
            </a:r>
            <a:r>
              <a:rPr lang="ja-JP" altLang="en-US" dirty="0"/>
              <a:t>日</a:t>
            </a:r>
          </a:p>
          <a:p>
            <a:pPr marL="0" indent="0">
              <a:buNone/>
            </a:pPr>
            <a:r>
              <a:rPr lang="ja-JP" altLang="en-US" dirty="0"/>
              <a:t>対象ロット：</a:t>
            </a:r>
            <a:r>
              <a:rPr lang="en-US" altLang="ja-JP" dirty="0"/>
              <a:t>HF055A</a:t>
            </a:r>
            <a:r>
              <a:rPr lang="ja-JP" altLang="en-US" dirty="0"/>
              <a:t>　出荷数量：</a:t>
            </a:r>
            <a:r>
              <a:rPr lang="en-US" altLang="ja-JP" dirty="0"/>
              <a:t>59,894</a:t>
            </a:r>
            <a:r>
              <a:rPr lang="ja-JP" altLang="en-US" dirty="0"/>
              <a:t>本　出荷時期：</a:t>
            </a:r>
            <a:r>
              <a:rPr lang="en-US" altLang="ja-JP" dirty="0"/>
              <a:t>2014</a:t>
            </a:r>
            <a:r>
              <a:rPr lang="ja-JP" altLang="en-US" dirty="0"/>
              <a:t>年</a:t>
            </a:r>
            <a:r>
              <a:rPr lang="en-US" altLang="ja-JP" dirty="0"/>
              <a:t>11</a:t>
            </a:r>
            <a:r>
              <a:rPr lang="ja-JP" altLang="en-US" dirty="0"/>
              <a:t>月</a:t>
            </a:r>
            <a:r>
              <a:rPr lang="en-US" altLang="ja-JP" dirty="0"/>
              <a:t>25</a:t>
            </a:r>
            <a:r>
              <a:rPr lang="ja-JP" altLang="en-US" dirty="0"/>
              <a:t>日</a:t>
            </a:r>
          </a:p>
          <a:p>
            <a:pPr marL="0" indent="0">
              <a:buNone/>
            </a:pPr>
            <a:r>
              <a:rPr lang="ja-JP" altLang="en-US" dirty="0"/>
              <a:t>対象ロット：</a:t>
            </a:r>
            <a:r>
              <a:rPr lang="en-US" altLang="ja-JP" dirty="0"/>
              <a:t>HF056A</a:t>
            </a:r>
            <a:r>
              <a:rPr lang="ja-JP" altLang="en-US" dirty="0"/>
              <a:t>　出荷数量：</a:t>
            </a:r>
            <a:r>
              <a:rPr lang="en-US" altLang="ja-JP" dirty="0"/>
              <a:t>60,420</a:t>
            </a:r>
            <a:r>
              <a:rPr lang="ja-JP" altLang="en-US" dirty="0"/>
              <a:t>本　出荷時期：</a:t>
            </a:r>
            <a:r>
              <a:rPr lang="en-US" altLang="ja-JP" dirty="0"/>
              <a:t>2015</a:t>
            </a:r>
            <a:r>
              <a:rPr lang="ja-JP" altLang="en-US" dirty="0"/>
              <a:t>年</a:t>
            </a:r>
            <a:r>
              <a:rPr lang="en-US" altLang="ja-JP" dirty="0"/>
              <a:t>2</a:t>
            </a:r>
            <a:r>
              <a:rPr lang="ja-JP" altLang="en-US" dirty="0"/>
              <a:t>月</a:t>
            </a:r>
            <a:r>
              <a:rPr lang="en-US" altLang="ja-JP" dirty="0"/>
              <a:t>4</a:t>
            </a:r>
            <a:r>
              <a:rPr lang="ja-JP" altLang="en-US" dirty="0"/>
              <a:t>日</a:t>
            </a:r>
          </a:p>
          <a:p>
            <a:pPr marL="0" indent="0">
              <a:buNone/>
            </a:pPr>
            <a:r>
              <a:rPr lang="ja-JP" altLang="en-US" dirty="0"/>
              <a:t>対象ロット：</a:t>
            </a:r>
            <a:r>
              <a:rPr lang="en-US" altLang="ja-JP" dirty="0"/>
              <a:t>HF058A</a:t>
            </a:r>
            <a:r>
              <a:rPr lang="ja-JP" altLang="en-US" dirty="0"/>
              <a:t>　出荷数量：</a:t>
            </a:r>
            <a:r>
              <a:rPr lang="en-US" altLang="ja-JP" dirty="0"/>
              <a:t>60,429</a:t>
            </a:r>
            <a:r>
              <a:rPr lang="ja-JP" altLang="en-US" dirty="0"/>
              <a:t>本　出荷時期：</a:t>
            </a:r>
            <a:r>
              <a:rPr lang="en-US" altLang="ja-JP" dirty="0"/>
              <a:t>2015</a:t>
            </a:r>
            <a:r>
              <a:rPr lang="ja-JP" altLang="en-US" dirty="0"/>
              <a:t>年</a:t>
            </a:r>
            <a:r>
              <a:rPr lang="en-US" altLang="ja-JP" dirty="0"/>
              <a:t>6</a:t>
            </a:r>
            <a:r>
              <a:rPr lang="ja-JP" altLang="en-US" dirty="0"/>
              <a:t>月</a:t>
            </a:r>
            <a:r>
              <a:rPr lang="en-US" altLang="ja-JP" dirty="0"/>
              <a:t>8</a:t>
            </a:r>
            <a:r>
              <a:rPr lang="ja-JP" altLang="en-US" dirty="0"/>
              <a:t>日</a:t>
            </a:r>
          </a:p>
          <a:p>
            <a:pPr marL="0" indent="0">
              <a:buNone/>
            </a:pPr>
            <a:r>
              <a:rPr lang="ja-JP" altLang="en-US" dirty="0" smtClean="0"/>
              <a:t>対象</a:t>
            </a:r>
            <a:r>
              <a:rPr lang="ja-JP" altLang="en-US" dirty="0"/>
              <a:t>ロット：</a:t>
            </a:r>
            <a:r>
              <a:rPr lang="en-US" altLang="ja-JP" dirty="0"/>
              <a:t>HF059A</a:t>
            </a:r>
            <a:r>
              <a:rPr lang="ja-JP" altLang="en-US" dirty="0"/>
              <a:t>　出荷数量：</a:t>
            </a:r>
            <a:r>
              <a:rPr lang="en-US" altLang="ja-JP" dirty="0"/>
              <a:t>60,421</a:t>
            </a:r>
            <a:r>
              <a:rPr lang="ja-JP" altLang="en-US" dirty="0"/>
              <a:t>本　出荷時期：</a:t>
            </a:r>
            <a:r>
              <a:rPr lang="en-US" altLang="ja-JP" dirty="0"/>
              <a:t>2015</a:t>
            </a:r>
            <a:r>
              <a:rPr lang="ja-JP" altLang="en-US" dirty="0"/>
              <a:t>年</a:t>
            </a:r>
            <a:r>
              <a:rPr lang="en-US" altLang="ja-JP" dirty="0"/>
              <a:t>6</a:t>
            </a:r>
            <a:r>
              <a:rPr lang="ja-JP" altLang="en-US" dirty="0"/>
              <a:t>月</a:t>
            </a:r>
            <a:r>
              <a:rPr lang="en-US" altLang="ja-JP" dirty="0"/>
              <a:t>9</a:t>
            </a:r>
            <a:r>
              <a:rPr lang="ja-JP" altLang="en-US" dirty="0"/>
              <a:t>日</a:t>
            </a:r>
          </a:p>
          <a:p>
            <a:pPr marL="0" indent="0">
              <a:buNone/>
            </a:pPr>
            <a:endParaRPr lang="en-US" altLang="ja-JP" sz="1200" dirty="0" smtClean="0"/>
          </a:p>
          <a:p>
            <a:pPr marL="0" indent="0">
              <a:buNone/>
            </a:pPr>
            <a:r>
              <a:rPr lang="ja-JP" altLang="en-US" dirty="0" smtClean="0"/>
              <a:t>対象</a:t>
            </a:r>
            <a:r>
              <a:rPr lang="ja-JP" altLang="en-US" dirty="0"/>
              <a:t>ロット：</a:t>
            </a:r>
            <a:r>
              <a:rPr lang="en-US" altLang="ja-JP" dirty="0"/>
              <a:t>MF005A</a:t>
            </a:r>
            <a:r>
              <a:rPr lang="ja-JP" altLang="en-US" dirty="0"/>
              <a:t>　出荷数量：</a:t>
            </a:r>
            <a:r>
              <a:rPr lang="en-US" altLang="ja-JP" dirty="0"/>
              <a:t>12,400</a:t>
            </a:r>
            <a:r>
              <a:rPr lang="ja-JP" altLang="en-US" dirty="0"/>
              <a:t>本　出荷時期：</a:t>
            </a:r>
            <a:r>
              <a:rPr lang="en-US" altLang="ja-JP" dirty="0"/>
              <a:t>2014</a:t>
            </a:r>
            <a:r>
              <a:rPr lang="ja-JP" altLang="en-US" dirty="0"/>
              <a:t>年</a:t>
            </a:r>
            <a:r>
              <a:rPr lang="en-US" altLang="ja-JP" dirty="0"/>
              <a:t>12</a:t>
            </a:r>
            <a:r>
              <a:rPr lang="ja-JP" altLang="en-US" dirty="0"/>
              <a:t>月</a:t>
            </a:r>
            <a:r>
              <a:rPr lang="en-US" altLang="ja-JP" dirty="0"/>
              <a:t>3</a:t>
            </a:r>
            <a:r>
              <a:rPr lang="ja-JP" altLang="en-US" dirty="0"/>
              <a:t>日</a:t>
            </a:r>
          </a:p>
          <a:p>
            <a:pPr marL="0" indent="0">
              <a:buNone/>
            </a:pPr>
            <a:r>
              <a:rPr lang="ja-JP" altLang="en-US" dirty="0"/>
              <a:t>対象ロット：</a:t>
            </a:r>
            <a:r>
              <a:rPr lang="en-US" altLang="ja-JP" dirty="0"/>
              <a:t>MF006A</a:t>
            </a:r>
            <a:r>
              <a:rPr lang="ja-JP" altLang="en-US" dirty="0"/>
              <a:t>　出荷数量： </a:t>
            </a:r>
            <a:r>
              <a:rPr lang="en-US" altLang="ja-JP" dirty="0"/>
              <a:t>5,200</a:t>
            </a:r>
            <a:r>
              <a:rPr lang="ja-JP" altLang="en-US" dirty="0"/>
              <a:t>本　出荷時期：</a:t>
            </a:r>
            <a:r>
              <a:rPr lang="en-US" altLang="ja-JP" dirty="0"/>
              <a:t>2015</a:t>
            </a:r>
            <a:r>
              <a:rPr lang="ja-JP" altLang="en-US" dirty="0"/>
              <a:t>年</a:t>
            </a:r>
            <a:r>
              <a:rPr lang="en-US" altLang="ja-JP" dirty="0"/>
              <a:t>8</a:t>
            </a:r>
            <a:r>
              <a:rPr lang="ja-JP" altLang="en-US" dirty="0"/>
              <a:t>月</a:t>
            </a:r>
            <a:r>
              <a:rPr lang="en-US" altLang="ja-JP" dirty="0"/>
              <a:t>7</a:t>
            </a:r>
            <a:r>
              <a:rPr lang="ja-JP" altLang="en-US" dirty="0"/>
              <a:t>日</a:t>
            </a:r>
          </a:p>
          <a:p>
            <a:pPr marL="0" indent="0">
              <a:buNone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72995"/>
            <a:ext cx="12192000" cy="1625325"/>
          </a:xfrm>
        </p:spPr>
        <p:txBody>
          <a:bodyPr>
            <a:normAutofit/>
          </a:bodyPr>
          <a:lstStyle/>
          <a:p>
            <a:r>
              <a:rPr lang="ja-JP" altLang="en-US" sz="3600" dirty="0"/>
              <a:t>販売名</a:t>
            </a:r>
            <a:r>
              <a:rPr lang="ja-JP" altLang="en-US" sz="3600" dirty="0" smtClean="0"/>
              <a:t>：　</a:t>
            </a:r>
            <a:r>
              <a:rPr lang="ja-JP" altLang="en-US" sz="3600" dirty="0"/>
              <a:t>はしか風しん混合生ワクチン「北里第一三共」</a:t>
            </a:r>
            <a:br>
              <a:rPr lang="ja-JP" altLang="en-US" sz="3600" dirty="0"/>
            </a:br>
            <a:r>
              <a:rPr lang="ja-JP" altLang="en-US" sz="3600" dirty="0"/>
              <a:t>               </a:t>
            </a:r>
            <a:r>
              <a:rPr lang="ja-JP" altLang="en-US" sz="3600" dirty="0" smtClean="0"/>
              <a:t>   </a:t>
            </a:r>
            <a:r>
              <a:rPr lang="ja-JP" altLang="en-US" sz="3600" dirty="0"/>
              <a:t>はしか生ワクチン「北里第一三共」 　</a:t>
            </a:r>
            <a:r>
              <a:rPr lang="ja-JP" altLang="en-US" sz="3600" dirty="0" smtClean="0"/>
              <a:t> </a:t>
            </a:r>
            <a:r>
              <a:rPr lang="ja-JP" altLang="en-US" sz="3600" dirty="0" smtClean="0">
                <a:solidFill>
                  <a:srgbClr val="C00000"/>
                </a:solidFill>
              </a:rPr>
              <a:t>製品回収</a:t>
            </a:r>
            <a:endParaRPr kumimoji="1" lang="ja-JP" altLang="en-US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798320"/>
            <a:ext cx="12191999" cy="50596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3400" b="1" dirty="0" smtClean="0">
                <a:solidFill>
                  <a:srgbClr val="002060"/>
                </a:solidFill>
              </a:rPr>
              <a:t>回収</a:t>
            </a:r>
            <a:r>
              <a:rPr lang="ja-JP" altLang="en-US" sz="3400" b="1" dirty="0">
                <a:solidFill>
                  <a:srgbClr val="002060"/>
                </a:solidFill>
              </a:rPr>
              <a:t>理由</a:t>
            </a:r>
            <a:r>
              <a:rPr lang="ja-JP" altLang="en-US" dirty="0"/>
              <a:t>　</a:t>
            </a:r>
            <a:r>
              <a:rPr lang="en-US" altLang="ja-JP" dirty="0" smtClean="0"/>
              <a:t>2015</a:t>
            </a:r>
            <a:r>
              <a:rPr lang="ja-JP" altLang="en-US" dirty="0" smtClean="0"/>
              <a:t>年</a:t>
            </a:r>
            <a:r>
              <a:rPr lang="en-US" altLang="ja-JP" dirty="0" smtClean="0"/>
              <a:t>10</a:t>
            </a:r>
            <a:r>
              <a:rPr lang="ja-JP" altLang="en-US" dirty="0" smtClean="0"/>
              <a:t>月</a:t>
            </a:r>
            <a:r>
              <a:rPr lang="en-US" altLang="ja-JP" dirty="0" smtClean="0"/>
              <a:t>30</a:t>
            </a:r>
            <a:r>
              <a:rPr lang="ja-JP" altLang="en-US" dirty="0" smtClean="0"/>
              <a:t>日</a:t>
            </a:r>
            <a:endParaRPr lang="ja-JP" altLang="en-US" dirty="0"/>
          </a:p>
          <a:p>
            <a:pPr marL="0" indent="0">
              <a:buNone/>
            </a:pPr>
            <a:r>
              <a:rPr lang="en-US" altLang="ja-JP" sz="3400" dirty="0"/>
              <a:t>『</a:t>
            </a:r>
            <a:r>
              <a:rPr lang="ja-JP" altLang="en-US" sz="3400" dirty="0"/>
              <a:t>はしか風しん混合生ワクチン「北里第一三共」</a:t>
            </a:r>
            <a:r>
              <a:rPr lang="en-US" altLang="ja-JP" sz="3400" dirty="0"/>
              <a:t>』</a:t>
            </a:r>
            <a:r>
              <a:rPr lang="ja-JP" altLang="en-US" sz="3400" dirty="0"/>
              <a:t>並びに</a:t>
            </a:r>
            <a:r>
              <a:rPr lang="en-US" altLang="ja-JP" sz="3400" dirty="0"/>
              <a:t>『</a:t>
            </a:r>
            <a:r>
              <a:rPr lang="ja-JP" altLang="en-US" sz="3400" dirty="0"/>
              <a:t>はしか生ワクチン「北里第一三共」</a:t>
            </a:r>
            <a:r>
              <a:rPr lang="en-US" altLang="ja-JP" sz="3400" dirty="0"/>
              <a:t>』</a:t>
            </a:r>
            <a:r>
              <a:rPr lang="ja-JP" altLang="en-US" sz="3400" dirty="0"/>
              <a:t>に</a:t>
            </a:r>
            <a:r>
              <a:rPr lang="ja-JP" altLang="en-US" sz="3400" dirty="0" smtClean="0"/>
              <a:t>おきまして</a:t>
            </a:r>
            <a:r>
              <a:rPr lang="ja-JP" altLang="en-US" sz="3400" dirty="0"/>
              <a:t>、社内における定期安定性モニタリングの結果、麻しんウイルスの力価が有効期限内に承認規格を下回る</a:t>
            </a:r>
            <a:r>
              <a:rPr lang="ja-JP" altLang="en-US" sz="3400" dirty="0" smtClean="0"/>
              <a:t>可能性</a:t>
            </a:r>
            <a:r>
              <a:rPr lang="ja-JP" altLang="en-US" sz="3400" dirty="0"/>
              <a:t>があることが判明したことから、同製品の自主回収を行います。</a:t>
            </a:r>
          </a:p>
          <a:p>
            <a:pPr marL="0" indent="0">
              <a:buNone/>
            </a:pPr>
            <a:r>
              <a:rPr lang="ja-JP" altLang="en-US" dirty="0" smtClean="0"/>
              <a:t>⇒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sz="3400" dirty="0" smtClean="0"/>
              <a:t>PIC/S</a:t>
            </a:r>
            <a:r>
              <a:rPr lang="ja-JP" altLang="en-US" sz="3400" dirty="0" smtClean="0"/>
              <a:t>　</a:t>
            </a:r>
            <a:r>
              <a:rPr lang="en-US" altLang="ja-JP" sz="3400" dirty="0" smtClean="0"/>
              <a:t>GMP</a:t>
            </a:r>
            <a:r>
              <a:rPr lang="ja-JP" altLang="en-US" sz="3400" dirty="0" smtClean="0"/>
              <a:t>ガイドライン導入による</a:t>
            </a:r>
            <a:r>
              <a:rPr lang="en-US" altLang="ja-JP" sz="3400" dirty="0" smtClean="0"/>
              <a:t>6</a:t>
            </a:r>
            <a:r>
              <a:rPr lang="ja-JP" altLang="en-US" sz="3400" dirty="0" err="1" smtClean="0"/>
              <a:t>つの</a:t>
            </a:r>
            <a:r>
              <a:rPr lang="ja-JP" altLang="en-US" sz="3400" dirty="0" smtClean="0"/>
              <a:t>ギャップで安定性試験が必須になった。</a:t>
            </a:r>
            <a:endParaRPr lang="en-US" altLang="ja-JP" sz="3400" dirty="0" smtClean="0"/>
          </a:p>
          <a:p>
            <a:pPr marL="0" indent="0">
              <a:buNone/>
            </a:pPr>
            <a:r>
              <a:rPr lang="ja-JP" altLang="en-US" sz="3400" dirty="0" smtClean="0"/>
              <a:t>今回の安定性試験は</a:t>
            </a:r>
            <a:r>
              <a:rPr lang="en-US" altLang="ja-JP" sz="3400" dirty="0" smtClean="0"/>
              <a:t>25℃</a:t>
            </a:r>
            <a:r>
              <a:rPr lang="ja-JP" altLang="en-US" sz="3400" dirty="0" smtClean="0"/>
              <a:t>？室温成り行き？どちらなのでしょう？</a:t>
            </a:r>
            <a:endParaRPr lang="en-US" altLang="ja-JP" sz="3400" dirty="0" smtClean="0"/>
          </a:p>
        </p:txBody>
      </p:sp>
    </p:spTree>
    <p:extLst>
      <p:ext uri="{BB962C8B-B14F-4D97-AF65-F5344CB8AC3E}">
        <p14:creationId xmlns:p14="http://schemas.microsoft.com/office/powerpoint/2010/main" val="1918880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12</Words>
  <Application>Microsoft Office PowerPoint</Application>
  <PresentationFormat>ワイド画面</PresentationFormat>
  <Paragraphs>17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Wingdings</vt:lpstr>
      <vt:lpstr>Office テーマ</vt:lpstr>
      <vt:lpstr>販売名　はしか風しん混合生ワクチン「北里第一三共」                 はしか生ワクチン「北里第一三共」 　　 製品回収</vt:lpstr>
      <vt:lpstr>販売名：　はしか風しん混合生ワクチン「北里第一三共」                   はしか生ワクチン「北里第一三共」 　 製品回収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脇坂盛雄</cp:lastModifiedBy>
  <cp:revision>42</cp:revision>
  <dcterms:created xsi:type="dcterms:W3CDTF">2015-03-05T03:29:01Z</dcterms:created>
  <dcterms:modified xsi:type="dcterms:W3CDTF">2015-11-01T04:37:41Z</dcterms:modified>
</cp:coreProperties>
</file>