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62" d="100"/>
          <a:sy n="62" d="100"/>
        </p:scale>
        <p:origin x="91" y="8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2021/6/1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2021/6/1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2021/6/1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2021/6/1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2021/6/1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2021/6/1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2021/6/1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
            <a:ext cx="12192000" cy="1161533"/>
          </a:xfrm>
        </p:spPr>
        <p:txBody>
          <a:bodyPr>
            <a:noAutofit/>
          </a:bodyPr>
          <a:lstStyle/>
          <a:p>
            <a:r>
              <a:rPr lang="ja-JP" altLang="en-US" sz="3200" dirty="0">
                <a:sym typeface="Wingdings" panose="05000000000000000000" pitchFamily="2" charset="2"/>
              </a:rPr>
              <a:t>長生堂製薬が</a:t>
            </a:r>
            <a:r>
              <a:rPr lang="en-US" altLang="ja-JP" sz="3200" dirty="0">
                <a:sym typeface="Wingdings" panose="05000000000000000000" pitchFamily="2" charset="2"/>
              </a:rPr>
              <a:t>8</a:t>
            </a:r>
            <a:r>
              <a:rPr lang="ja-JP" altLang="en-US" sz="3200" dirty="0">
                <a:sym typeface="Wingdings" panose="05000000000000000000" pitchFamily="2" charset="2"/>
              </a:rPr>
              <a:t>品目を自主回収　安定性試験結果の不適切な取扱い、外部調査委員会を立ち上げ再発防止へ　</a:t>
            </a:r>
            <a:r>
              <a:rPr lang="en-US" altLang="ja-JP" sz="2800" dirty="0">
                <a:sym typeface="Wingdings" panose="05000000000000000000" pitchFamily="2" charset="2"/>
              </a:rPr>
              <a:t>https://ptj.jiho.jp/article/144113</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1408669"/>
            <a:ext cx="12191999" cy="5449331"/>
          </a:xfrm>
        </p:spPr>
        <p:txBody>
          <a:bodyPr>
            <a:noAutofit/>
          </a:bodyPr>
          <a:lstStyle/>
          <a:p>
            <a:pPr marL="0" indent="0">
              <a:buNone/>
            </a:pPr>
            <a:r>
              <a:rPr lang="ja-JP" altLang="en-US" dirty="0">
                <a:solidFill>
                  <a:schemeClr val="tx2">
                    <a:lumMod val="50000"/>
                  </a:schemeClr>
                </a:solidFill>
              </a:rPr>
              <a:t>　長生堂製薬は</a:t>
            </a:r>
            <a:r>
              <a:rPr lang="en-US" altLang="ja-JP" dirty="0">
                <a:solidFill>
                  <a:schemeClr val="tx2">
                    <a:lumMod val="50000"/>
                  </a:schemeClr>
                </a:solidFill>
              </a:rPr>
              <a:t>2021</a:t>
            </a:r>
            <a:r>
              <a:rPr lang="ja-JP" altLang="en-US" dirty="0">
                <a:solidFill>
                  <a:schemeClr val="tx2">
                    <a:lumMod val="50000"/>
                  </a:schemeClr>
                </a:solidFill>
              </a:rPr>
              <a:t>年</a:t>
            </a:r>
            <a:r>
              <a:rPr lang="en-US" altLang="ja-JP" dirty="0">
                <a:solidFill>
                  <a:schemeClr val="tx2">
                    <a:lumMod val="50000"/>
                  </a:schemeClr>
                </a:solidFill>
              </a:rPr>
              <a:t>5</a:t>
            </a:r>
            <a:r>
              <a:rPr lang="ja-JP" altLang="en-US" dirty="0">
                <a:solidFill>
                  <a:schemeClr val="tx2">
                    <a:lumMod val="50000"/>
                  </a:schemeClr>
                </a:solidFill>
              </a:rPr>
              <a:t>月</a:t>
            </a:r>
            <a:r>
              <a:rPr lang="en-US" altLang="ja-JP" dirty="0">
                <a:solidFill>
                  <a:schemeClr val="tx2">
                    <a:lumMod val="50000"/>
                  </a:schemeClr>
                </a:solidFill>
              </a:rPr>
              <a:t>24</a:t>
            </a:r>
            <a:r>
              <a:rPr lang="ja-JP" altLang="en-US" dirty="0">
                <a:solidFill>
                  <a:schemeClr val="tx2">
                    <a:lumMod val="50000"/>
                  </a:schemeClr>
                </a:solidFill>
              </a:rPr>
              <a:t>日、安定性試験結果の処理に不適切な取扱いがあったとして、計</a:t>
            </a:r>
            <a:r>
              <a:rPr lang="en-US" altLang="ja-JP" dirty="0">
                <a:solidFill>
                  <a:schemeClr val="tx2">
                    <a:lumMod val="50000"/>
                  </a:schemeClr>
                </a:solidFill>
              </a:rPr>
              <a:t>8</a:t>
            </a:r>
            <a:r>
              <a:rPr lang="ja-JP" altLang="en-US" dirty="0">
                <a:solidFill>
                  <a:schemeClr val="tx2">
                    <a:lumMod val="50000"/>
                  </a:schemeClr>
                </a:solidFill>
              </a:rPr>
              <a:t>品目の自主回収を行うと発表した。</a:t>
            </a:r>
          </a:p>
          <a:p>
            <a:pPr marL="0" indent="0">
              <a:buNone/>
            </a:pPr>
            <a:r>
              <a:rPr lang="ja-JP" altLang="en-US" dirty="0">
                <a:solidFill>
                  <a:schemeClr val="tx2">
                    <a:lumMod val="50000"/>
                  </a:schemeClr>
                </a:solidFill>
              </a:rPr>
              <a:t>　対象となるのは、アズクレニン </a:t>
            </a:r>
            <a:r>
              <a:rPr lang="en-US" altLang="ja-JP" dirty="0">
                <a:solidFill>
                  <a:schemeClr val="tx2">
                    <a:lumMod val="50000"/>
                  </a:schemeClr>
                </a:solidFill>
              </a:rPr>
              <a:t>S </a:t>
            </a:r>
            <a:r>
              <a:rPr lang="ja-JP" altLang="en-US" dirty="0">
                <a:solidFill>
                  <a:schemeClr val="tx2">
                    <a:lumMod val="50000"/>
                  </a:schemeClr>
                </a:solidFill>
              </a:rPr>
              <a:t>配合顆粒、スプラタストトシル酸塩カプセル </a:t>
            </a:r>
            <a:r>
              <a:rPr lang="en-US" altLang="ja-JP" dirty="0">
                <a:solidFill>
                  <a:schemeClr val="tx2">
                    <a:lumMod val="50000"/>
                  </a:schemeClr>
                </a:solidFill>
              </a:rPr>
              <a:t>50mg</a:t>
            </a:r>
            <a:r>
              <a:rPr lang="ja-JP" altLang="en-US" dirty="0">
                <a:solidFill>
                  <a:schemeClr val="tx2">
                    <a:lumMod val="50000"/>
                  </a:schemeClr>
                </a:solidFill>
              </a:rPr>
              <a:t>「</a:t>
            </a:r>
            <a:r>
              <a:rPr lang="en-US" altLang="ja-JP" dirty="0">
                <a:solidFill>
                  <a:schemeClr val="tx2">
                    <a:lumMod val="50000"/>
                  </a:schemeClr>
                </a:solidFill>
              </a:rPr>
              <a:t>JG</a:t>
            </a:r>
            <a:r>
              <a:rPr lang="ja-JP" altLang="en-US" dirty="0">
                <a:solidFill>
                  <a:schemeClr val="tx2">
                    <a:lumMod val="50000"/>
                  </a:schemeClr>
                </a:solidFill>
              </a:rPr>
              <a:t>」、ニソルジピン錠 </a:t>
            </a:r>
            <a:r>
              <a:rPr lang="en-US" altLang="ja-JP" dirty="0">
                <a:solidFill>
                  <a:schemeClr val="tx2">
                    <a:lumMod val="50000"/>
                  </a:schemeClr>
                </a:solidFill>
              </a:rPr>
              <a:t>10mg</a:t>
            </a:r>
            <a:r>
              <a:rPr lang="ja-JP" altLang="en-US" dirty="0">
                <a:solidFill>
                  <a:schemeClr val="tx2">
                    <a:lumMod val="50000"/>
                  </a:schemeClr>
                </a:solidFill>
              </a:rPr>
              <a:t>「</a:t>
            </a:r>
            <a:r>
              <a:rPr lang="en-US" altLang="ja-JP" dirty="0">
                <a:solidFill>
                  <a:schemeClr val="tx2">
                    <a:lumMod val="50000"/>
                  </a:schemeClr>
                </a:solidFill>
              </a:rPr>
              <a:t>JG</a:t>
            </a:r>
            <a:r>
              <a:rPr lang="ja-JP" altLang="en-US" dirty="0">
                <a:solidFill>
                  <a:schemeClr val="tx2">
                    <a:lumMod val="50000"/>
                  </a:schemeClr>
                </a:solidFill>
              </a:rPr>
              <a:t>」、ボグリボース錠 </a:t>
            </a:r>
            <a:r>
              <a:rPr lang="en-US" altLang="ja-JP" dirty="0">
                <a:solidFill>
                  <a:schemeClr val="tx2">
                    <a:lumMod val="50000"/>
                  </a:schemeClr>
                </a:solidFill>
              </a:rPr>
              <a:t>0.2mg</a:t>
            </a:r>
            <a:r>
              <a:rPr lang="ja-JP" altLang="en-US" dirty="0">
                <a:solidFill>
                  <a:schemeClr val="tx2">
                    <a:lumMod val="50000"/>
                  </a:schemeClr>
                </a:solidFill>
              </a:rPr>
              <a:t>「</a:t>
            </a:r>
            <a:r>
              <a:rPr lang="en-US" altLang="ja-JP" dirty="0">
                <a:solidFill>
                  <a:schemeClr val="tx2">
                    <a:lumMod val="50000"/>
                  </a:schemeClr>
                </a:solidFill>
              </a:rPr>
              <a:t>JG</a:t>
            </a:r>
            <a:r>
              <a:rPr lang="ja-JP" altLang="en-US" dirty="0">
                <a:solidFill>
                  <a:schemeClr val="tx2">
                    <a:lumMod val="50000"/>
                  </a:schemeClr>
                </a:solidFill>
              </a:rPr>
              <a:t>」、ボグリボース錠 </a:t>
            </a:r>
            <a:r>
              <a:rPr lang="en-US" altLang="ja-JP" dirty="0">
                <a:solidFill>
                  <a:schemeClr val="tx2">
                    <a:lumMod val="50000"/>
                  </a:schemeClr>
                </a:solidFill>
              </a:rPr>
              <a:t>0.3mg</a:t>
            </a:r>
            <a:r>
              <a:rPr lang="ja-JP" altLang="en-US" dirty="0">
                <a:solidFill>
                  <a:schemeClr val="tx2">
                    <a:lumMod val="50000"/>
                  </a:schemeClr>
                </a:solidFill>
              </a:rPr>
              <a:t>「</a:t>
            </a:r>
            <a:r>
              <a:rPr lang="en-US" altLang="ja-JP" dirty="0">
                <a:solidFill>
                  <a:schemeClr val="tx2">
                    <a:lumMod val="50000"/>
                  </a:schemeClr>
                </a:solidFill>
              </a:rPr>
              <a:t>JG</a:t>
            </a:r>
            <a:r>
              <a:rPr lang="ja-JP" altLang="en-US" dirty="0">
                <a:solidFill>
                  <a:schemeClr val="tx2">
                    <a:lumMod val="50000"/>
                  </a:schemeClr>
                </a:solidFill>
              </a:rPr>
              <a:t>」、メトプロロール酒石酸塩錠 </a:t>
            </a:r>
            <a:r>
              <a:rPr lang="en-US" altLang="ja-JP" dirty="0">
                <a:solidFill>
                  <a:schemeClr val="tx2">
                    <a:lumMod val="50000"/>
                  </a:schemeClr>
                </a:solidFill>
              </a:rPr>
              <a:t>40mg</a:t>
            </a:r>
            <a:r>
              <a:rPr lang="ja-JP" altLang="en-US" dirty="0">
                <a:solidFill>
                  <a:schemeClr val="tx2">
                    <a:lumMod val="50000"/>
                  </a:schemeClr>
                </a:solidFill>
              </a:rPr>
              <a:t>「</a:t>
            </a:r>
            <a:r>
              <a:rPr lang="en-US" altLang="ja-JP" dirty="0">
                <a:solidFill>
                  <a:schemeClr val="tx2">
                    <a:lumMod val="50000"/>
                  </a:schemeClr>
                </a:solidFill>
              </a:rPr>
              <a:t>JG</a:t>
            </a:r>
            <a:r>
              <a:rPr lang="ja-JP" altLang="en-US" dirty="0">
                <a:solidFill>
                  <a:schemeClr val="tx2">
                    <a:lumMod val="50000"/>
                  </a:schemeClr>
                </a:solidFill>
              </a:rPr>
              <a:t>」、ロキシスロマイシン錠 </a:t>
            </a:r>
            <a:r>
              <a:rPr lang="en-US" altLang="ja-JP" dirty="0">
                <a:solidFill>
                  <a:schemeClr val="tx2">
                    <a:lumMod val="50000"/>
                  </a:schemeClr>
                </a:solidFill>
              </a:rPr>
              <a:t>150mg</a:t>
            </a:r>
            <a:r>
              <a:rPr lang="ja-JP" altLang="en-US" dirty="0">
                <a:solidFill>
                  <a:schemeClr val="tx2">
                    <a:lumMod val="50000"/>
                  </a:schemeClr>
                </a:solidFill>
              </a:rPr>
              <a:t>「</a:t>
            </a:r>
            <a:r>
              <a:rPr lang="en-US" altLang="ja-JP" dirty="0">
                <a:solidFill>
                  <a:schemeClr val="tx2">
                    <a:lumMod val="50000"/>
                  </a:schemeClr>
                </a:solidFill>
              </a:rPr>
              <a:t>JG</a:t>
            </a:r>
            <a:r>
              <a:rPr lang="ja-JP" altLang="en-US" dirty="0">
                <a:solidFill>
                  <a:schemeClr val="tx2">
                    <a:lumMod val="50000"/>
                  </a:schemeClr>
                </a:solidFill>
              </a:rPr>
              <a:t>」、ロラタジン </a:t>
            </a:r>
            <a:r>
              <a:rPr lang="en-US" altLang="ja-JP" dirty="0">
                <a:solidFill>
                  <a:schemeClr val="tx2">
                    <a:lumMod val="50000"/>
                  </a:schemeClr>
                </a:solidFill>
              </a:rPr>
              <a:t>DS</a:t>
            </a:r>
            <a:r>
              <a:rPr lang="ja-JP" altLang="en-US" dirty="0">
                <a:solidFill>
                  <a:schemeClr val="tx2">
                    <a:lumMod val="50000"/>
                  </a:schemeClr>
                </a:solidFill>
              </a:rPr>
              <a:t>１</a:t>
            </a:r>
            <a:r>
              <a:rPr lang="en-US" altLang="ja-JP" dirty="0">
                <a:solidFill>
                  <a:schemeClr val="tx2">
                    <a:lumMod val="50000"/>
                  </a:schemeClr>
                </a:solidFill>
              </a:rPr>
              <a:t>%</a:t>
            </a:r>
            <a:r>
              <a:rPr lang="ja-JP" altLang="en-US" dirty="0">
                <a:solidFill>
                  <a:schemeClr val="tx2">
                    <a:lumMod val="50000"/>
                  </a:schemeClr>
                </a:solidFill>
              </a:rPr>
              <a:t>「</a:t>
            </a:r>
            <a:r>
              <a:rPr lang="en-US" altLang="ja-JP" dirty="0">
                <a:solidFill>
                  <a:schemeClr val="tx2">
                    <a:lumMod val="50000"/>
                  </a:schemeClr>
                </a:solidFill>
              </a:rPr>
              <a:t>JG</a:t>
            </a:r>
            <a:r>
              <a:rPr lang="ja-JP" altLang="en-US" dirty="0">
                <a:solidFill>
                  <a:schemeClr val="tx2">
                    <a:lumMod val="50000"/>
                  </a:schemeClr>
                </a:solidFill>
              </a:rPr>
              <a:t>」で、すべてクラス</a:t>
            </a:r>
            <a:r>
              <a:rPr lang="en-US" altLang="ja-JP" dirty="0">
                <a:solidFill>
                  <a:schemeClr val="tx2">
                    <a:lumMod val="50000"/>
                  </a:schemeClr>
                </a:solidFill>
              </a:rPr>
              <a:t>Ⅱ</a:t>
            </a:r>
            <a:r>
              <a:rPr lang="ja-JP" altLang="en-US" dirty="0">
                <a:solidFill>
                  <a:schemeClr val="tx2">
                    <a:lumMod val="50000"/>
                  </a:schemeClr>
                </a:solidFill>
              </a:rPr>
              <a:t>の回収となる。 </a:t>
            </a:r>
          </a:p>
          <a:p>
            <a:pPr marL="0" indent="0">
              <a:buNone/>
            </a:pPr>
            <a:r>
              <a:rPr lang="ja-JP" altLang="en-US" dirty="0">
                <a:solidFill>
                  <a:schemeClr val="tx2">
                    <a:lumMod val="50000"/>
                  </a:schemeClr>
                </a:solidFill>
              </a:rPr>
              <a:t>　長生堂製薬は今回の一斉回収を受け、外部の弁護士および</a:t>
            </a:r>
            <a:r>
              <a:rPr lang="en-US" altLang="ja-JP" dirty="0">
                <a:solidFill>
                  <a:schemeClr val="tx2">
                    <a:lumMod val="50000"/>
                  </a:schemeClr>
                </a:solidFill>
              </a:rPr>
              <a:t>GMP</a:t>
            </a:r>
            <a:r>
              <a:rPr lang="ja-JP" altLang="en-US" dirty="0">
                <a:solidFill>
                  <a:schemeClr val="tx2">
                    <a:lumMod val="50000"/>
                  </a:schemeClr>
                </a:solidFill>
              </a:rPr>
              <a:t>の専門家からなる特別調査委員会を立ち上げ、全工場における製造管理および品質管理について徹底した調査を進めており、調査結果を踏まえて再発防止に向けて取り組むとしている。</a:t>
            </a:r>
            <a:endParaRPr lang="en-US" altLang="ja-JP" dirty="0">
              <a:solidFill>
                <a:schemeClr val="tx2">
                  <a:lumMod val="50000"/>
                </a:schemeClr>
              </a:solidFill>
            </a:endParaRPr>
          </a:p>
          <a:p>
            <a:pPr marL="0" indent="0">
              <a:buNone/>
            </a:pPr>
            <a:r>
              <a:rPr lang="ja-JP" altLang="en-US" dirty="0">
                <a:solidFill>
                  <a:schemeClr val="tx2">
                    <a:lumMod val="50000"/>
                  </a:schemeClr>
                </a:solidFill>
              </a:rPr>
              <a:t>⇒委託していた製販</a:t>
            </a:r>
            <a:r>
              <a:rPr lang="en-US" altLang="ja-JP" dirty="0">
                <a:solidFill>
                  <a:schemeClr val="tx2">
                    <a:lumMod val="50000"/>
                  </a:schemeClr>
                </a:solidFill>
              </a:rPr>
              <a:t>6</a:t>
            </a:r>
            <a:r>
              <a:rPr lang="ja-JP" altLang="en-US" dirty="0">
                <a:solidFill>
                  <a:schemeClr val="tx2">
                    <a:lumMod val="50000"/>
                  </a:schemeClr>
                </a:solidFill>
              </a:rPr>
              <a:t>社も製品回収を行っています。</a:t>
            </a:r>
            <a:endParaRPr lang="en-US" altLang="ja-JP" dirty="0">
              <a:solidFill>
                <a:schemeClr val="tx2">
                  <a:lumMod val="50000"/>
                </a:schemeClr>
              </a:solidFill>
            </a:endParaRPr>
          </a:p>
          <a:p>
            <a:pPr marL="0" indent="0">
              <a:buNone/>
            </a:pPr>
            <a:r>
              <a:rPr lang="ja-JP" altLang="en-US" dirty="0">
                <a:solidFill>
                  <a:schemeClr val="tx2">
                    <a:lumMod val="50000"/>
                  </a:schemeClr>
                </a:solidFill>
              </a:rPr>
              <a:t>小林化工と同じく、製販の</a:t>
            </a:r>
            <a:r>
              <a:rPr lang="en-US" altLang="ja-JP" dirty="0">
                <a:solidFill>
                  <a:schemeClr val="tx2">
                    <a:lumMod val="50000"/>
                  </a:schemeClr>
                </a:solidFill>
              </a:rPr>
              <a:t>GMP</a:t>
            </a:r>
            <a:r>
              <a:rPr lang="ja-JP" altLang="en-US" dirty="0">
                <a:solidFill>
                  <a:schemeClr val="tx2">
                    <a:lumMod val="50000"/>
                  </a:schemeClr>
                </a:solidFill>
              </a:rPr>
              <a:t>確認が問われます。</a:t>
            </a:r>
            <a:endParaRPr lang="en-US" altLang="ja-JP" dirty="0">
              <a:solidFill>
                <a:srgbClr val="C00000"/>
              </a:solidFill>
            </a:endParaRPr>
          </a:p>
        </p:txBody>
      </p:sp>
      <p:sp>
        <p:nvSpPr>
          <p:cNvPr id="4" name="Rectangle 1">
            <a:extLst>
              <a:ext uri="{FF2B5EF4-FFF2-40B4-BE49-F238E27FC236}">
                <a16:creationId xmlns:a16="http://schemas.microsoft.com/office/drawing/2014/main" id="{24DAC824-0786-42FE-8771-EB266DA5BC78}"/>
              </a:ext>
            </a:extLst>
          </p:cNvPr>
          <p:cNvSpPr>
            <a:spLocks noChangeArrowheads="1"/>
          </p:cNvSpPr>
          <p:nvPr/>
        </p:nvSpPr>
        <p:spPr bwMode="auto">
          <a:xfrm>
            <a:off x="0" y="43934"/>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2731</TotalTime>
  <Words>225</Words>
  <Application>Microsoft Office PowerPoint</Application>
  <PresentationFormat>ワイド画面</PresentationFormat>
  <Paragraphs>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長生堂製薬が8品目を自主回収　安定性試験結果の不適切な取扱い、外部調査委員会を立ち上げ再発防止へ　https://ptj.jiho.jp/article/144113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266</cp:revision>
  <dcterms:created xsi:type="dcterms:W3CDTF">2015-03-05T03:29:01Z</dcterms:created>
  <dcterms:modified xsi:type="dcterms:W3CDTF">2021-06-01T01:28:14Z</dcterms:modified>
</cp:coreProperties>
</file>