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2" d="100"/>
          <a:sy n="52" d="100"/>
        </p:scale>
        <p:origin x="82" y="9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2021/5/14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2021/5/14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2021/5/14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2021/5/14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2021/5/14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2021/5/14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2021/5/14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2021/5/14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2021/5/14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2021/5/14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2021/5/14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2021/5/14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2"/>
            <a:ext cx="12192000" cy="722669"/>
          </a:xfrm>
        </p:spPr>
        <p:txBody>
          <a:bodyPr>
            <a:noAutofit/>
          </a:bodyPr>
          <a:lstStyle/>
          <a:p>
            <a:r>
              <a:rPr lang="ja-JP" altLang="en-US" sz="3200" dirty="0">
                <a:sym typeface="Wingdings" panose="05000000000000000000" pitchFamily="2" charset="2"/>
              </a:rPr>
              <a:t>小林化工、</a:t>
            </a:r>
            <a:r>
              <a:rPr lang="en-US" altLang="ja-JP" sz="3200" dirty="0">
                <a:sym typeface="Wingdings" panose="05000000000000000000" pitchFamily="2" charset="2"/>
              </a:rPr>
              <a:t>14</a:t>
            </a:r>
            <a:r>
              <a:rPr lang="ja-JP" altLang="en-US" sz="3200" dirty="0">
                <a:sym typeface="Wingdings" panose="05000000000000000000" pitchFamily="2" charset="2"/>
              </a:rPr>
              <a:t>製品を自主回収　</a:t>
            </a:r>
            <a:r>
              <a:rPr lang="en-US" altLang="ja-JP" sz="3200" dirty="0">
                <a:sym typeface="Wingdings" panose="05000000000000000000" pitchFamily="2" charset="2"/>
              </a:rPr>
              <a:t>https://ptj.jiho.jp/article/144027</a:t>
            </a:r>
            <a:r>
              <a:rPr lang="ja-JP" altLang="en-US" sz="3200" dirty="0">
                <a:sym typeface="Wingdings" panose="05000000000000000000" pitchFamily="2" charset="2"/>
              </a:rPr>
              <a:t>　　　</a:t>
            </a:r>
            <a:r>
              <a:rPr lang="ja-JP" altLang="en-US" sz="3200" dirty="0">
                <a:solidFill>
                  <a:srgbClr val="C00000"/>
                </a:solidFill>
              </a:rPr>
              <a:t>　</a:t>
            </a:r>
            <a:r>
              <a:rPr lang="ja-JP" altLang="en-US" sz="3200" dirty="0">
                <a:sym typeface="Wingdings" panose="05000000000000000000" pitchFamily="2" charset="2"/>
              </a:rPr>
              <a:t>　</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722671"/>
            <a:ext cx="12191999" cy="6135329"/>
          </a:xfrm>
        </p:spPr>
        <p:txBody>
          <a:bodyPr>
            <a:noAutofit/>
          </a:bodyPr>
          <a:lstStyle/>
          <a:p>
            <a:pPr marL="0" indent="0">
              <a:buNone/>
            </a:pPr>
            <a:r>
              <a:rPr lang="en-US" altLang="ja-JP" dirty="0">
                <a:solidFill>
                  <a:schemeClr val="tx2">
                    <a:lumMod val="50000"/>
                  </a:schemeClr>
                </a:solidFill>
              </a:rPr>
              <a:t>2021</a:t>
            </a:r>
            <a:r>
              <a:rPr lang="ja-JP" altLang="en-US" dirty="0">
                <a:solidFill>
                  <a:schemeClr val="tx2">
                    <a:lumMod val="50000"/>
                  </a:schemeClr>
                </a:solidFill>
              </a:rPr>
              <a:t>年</a:t>
            </a:r>
            <a:r>
              <a:rPr lang="en-US" altLang="ja-JP" dirty="0">
                <a:solidFill>
                  <a:schemeClr val="tx2">
                    <a:lumMod val="50000"/>
                  </a:schemeClr>
                </a:solidFill>
              </a:rPr>
              <a:t>5</a:t>
            </a:r>
            <a:r>
              <a:rPr lang="ja-JP" altLang="en-US" dirty="0">
                <a:solidFill>
                  <a:schemeClr val="tx2">
                    <a:lumMod val="50000"/>
                  </a:schemeClr>
                </a:solidFill>
              </a:rPr>
              <a:t>月</a:t>
            </a:r>
            <a:r>
              <a:rPr lang="en-US" altLang="ja-JP" dirty="0">
                <a:solidFill>
                  <a:schemeClr val="tx2">
                    <a:lumMod val="50000"/>
                  </a:schemeClr>
                </a:solidFill>
              </a:rPr>
              <a:t>12</a:t>
            </a:r>
            <a:r>
              <a:rPr lang="ja-JP" altLang="en-US" dirty="0">
                <a:solidFill>
                  <a:schemeClr val="tx2">
                    <a:lumMod val="50000"/>
                  </a:schemeClr>
                </a:solidFill>
              </a:rPr>
              <a:t>日、小林化工は</a:t>
            </a:r>
            <a:r>
              <a:rPr lang="en-US" altLang="ja-JP" dirty="0">
                <a:solidFill>
                  <a:schemeClr val="tx2">
                    <a:lumMod val="50000"/>
                  </a:schemeClr>
                </a:solidFill>
              </a:rPr>
              <a:t>14</a:t>
            </a:r>
            <a:r>
              <a:rPr lang="ja-JP" altLang="en-US" dirty="0">
                <a:solidFill>
                  <a:schemeClr val="tx2">
                    <a:lumMod val="50000"/>
                  </a:schemeClr>
                </a:solidFill>
              </a:rPr>
              <a:t>製品の自主回収（クラス</a:t>
            </a:r>
            <a:r>
              <a:rPr lang="en-US" altLang="ja-JP" dirty="0">
                <a:solidFill>
                  <a:schemeClr val="tx2">
                    <a:lumMod val="50000"/>
                  </a:schemeClr>
                </a:solidFill>
              </a:rPr>
              <a:t>Ⅱ</a:t>
            </a:r>
            <a:r>
              <a:rPr lang="ja-JP" altLang="en-US" dirty="0">
                <a:solidFill>
                  <a:schemeClr val="tx2">
                    <a:lumMod val="50000"/>
                  </a:schemeClr>
                </a:solidFill>
              </a:rPr>
              <a:t>）を実施することを発表した。</a:t>
            </a:r>
            <a:r>
              <a:rPr lang="en-US" altLang="ja-JP" dirty="0">
                <a:solidFill>
                  <a:schemeClr val="tx2">
                    <a:lumMod val="50000"/>
                  </a:schemeClr>
                </a:solidFill>
              </a:rPr>
              <a:t>2020</a:t>
            </a:r>
            <a:r>
              <a:rPr lang="ja-JP" altLang="en-US" dirty="0">
                <a:solidFill>
                  <a:schemeClr val="tx2">
                    <a:lumMod val="50000"/>
                  </a:schemeClr>
                </a:solidFill>
              </a:rPr>
              <a:t>年</a:t>
            </a:r>
            <a:r>
              <a:rPr lang="en-US" altLang="ja-JP" dirty="0">
                <a:solidFill>
                  <a:schemeClr val="tx2">
                    <a:lumMod val="50000"/>
                  </a:schemeClr>
                </a:solidFill>
              </a:rPr>
              <a:t>12</a:t>
            </a:r>
            <a:r>
              <a:rPr lang="ja-JP" altLang="en-US" dirty="0">
                <a:solidFill>
                  <a:schemeClr val="tx2">
                    <a:lumMod val="50000"/>
                  </a:schemeClr>
                </a:solidFill>
              </a:rPr>
              <a:t>月に行った経口抗真菌剤イトラコナゾール錠</a:t>
            </a:r>
            <a:r>
              <a:rPr lang="en-US" altLang="ja-JP" dirty="0">
                <a:solidFill>
                  <a:schemeClr val="tx2">
                    <a:lumMod val="50000"/>
                  </a:schemeClr>
                </a:solidFill>
              </a:rPr>
              <a:t>50</a:t>
            </a:r>
            <a:r>
              <a:rPr lang="ja-JP" altLang="en-US" dirty="0">
                <a:solidFill>
                  <a:schemeClr val="tx2">
                    <a:lumMod val="50000"/>
                  </a:schemeClr>
                </a:solidFill>
              </a:rPr>
              <a:t>「</a:t>
            </a:r>
            <a:r>
              <a:rPr lang="en-US" altLang="ja-JP" dirty="0">
                <a:solidFill>
                  <a:schemeClr val="tx2">
                    <a:lumMod val="50000"/>
                  </a:schemeClr>
                </a:solidFill>
              </a:rPr>
              <a:t>MEEK</a:t>
            </a:r>
            <a:r>
              <a:rPr lang="ja-JP" altLang="en-US" dirty="0">
                <a:solidFill>
                  <a:schemeClr val="tx2">
                    <a:lumMod val="50000"/>
                  </a:schemeClr>
                </a:solidFill>
              </a:rPr>
              <a:t>」のクラス</a:t>
            </a:r>
            <a:r>
              <a:rPr lang="en-US" altLang="ja-JP" dirty="0">
                <a:solidFill>
                  <a:schemeClr val="tx2">
                    <a:lumMod val="50000"/>
                  </a:schemeClr>
                </a:solidFill>
              </a:rPr>
              <a:t>1</a:t>
            </a:r>
            <a:r>
              <a:rPr lang="ja-JP" altLang="en-US" dirty="0">
                <a:solidFill>
                  <a:schemeClr val="tx2">
                    <a:lumMod val="50000"/>
                  </a:schemeClr>
                </a:solidFill>
              </a:rPr>
              <a:t>での自主回収を踏まえた全製品調査の一環で</a:t>
            </a:r>
            <a:r>
              <a:rPr lang="ja-JP" altLang="en-US" dirty="0">
                <a:solidFill>
                  <a:srgbClr val="C00000"/>
                </a:solidFill>
              </a:rPr>
              <a:t>参考品を用いた再評価を実施した結果、各種規格で不適合が見つかったため回収する。</a:t>
            </a:r>
          </a:p>
          <a:p>
            <a:pPr marL="0" indent="0">
              <a:buNone/>
            </a:pPr>
            <a:r>
              <a:rPr lang="ja-JP" altLang="en-US" dirty="0">
                <a:solidFill>
                  <a:schemeClr val="tx2">
                    <a:lumMod val="50000"/>
                  </a:schemeClr>
                </a:solidFill>
              </a:rPr>
              <a:t>　対象となるのは、オロパタジン塩酸塩顆粒</a:t>
            </a:r>
            <a:r>
              <a:rPr lang="en-US" altLang="ja-JP" dirty="0">
                <a:solidFill>
                  <a:schemeClr val="tx2">
                    <a:lumMod val="50000"/>
                  </a:schemeClr>
                </a:solidFill>
              </a:rPr>
              <a:t>0.5</a:t>
            </a:r>
            <a:r>
              <a:rPr lang="ja-JP" altLang="en-US" dirty="0">
                <a:solidFill>
                  <a:schemeClr val="tx2">
                    <a:lumMod val="50000"/>
                  </a:schemeClr>
                </a:solidFill>
              </a:rPr>
              <a:t>％「</a:t>
            </a:r>
            <a:r>
              <a:rPr lang="en-US" altLang="ja-JP" dirty="0">
                <a:solidFill>
                  <a:schemeClr val="tx2">
                    <a:lumMod val="50000"/>
                  </a:schemeClr>
                </a:solidFill>
              </a:rPr>
              <a:t>MEEK</a:t>
            </a:r>
            <a:r>
              <a:rPr lang="ja-JP" altLang="en-US" dirty="0">
                <a:solidFill>
                  <a:schemeClr val="tx2">
                    <a:lumMod val="50000"/>
                  </a:schemeClr>
                </a:solidFill>
              </a:rPr>
              <a:t>」、シロドシン</a:t>
            </a:r>
            <a:r>
              <a:rPr lang="en-US" altLang="ja-JP" dirty="0">
                <a:solidFill>
                  <a:schemeClr val="tx2">
                    <a:lumMod val="50000"/>
                  </a:schemeClr>
                </a:solidFill>
              </a:rPr>
              <a:t>OD</a:t>
            </a:r>
            <a:r>
              <a:rPr lang="ja-JP" altLang="en-US" dirty="0">
                <a:solidFill>
                  <a:schemeClr val="tx2">
                    <a:lumMod val="50000"/>
                  </a:schemeClr>
                </a:solidFill>
              </a:rPr>
              <a:t>錠</a:t>
            </a:r>
            <a:r>
              <a:rPr lang="en-US" altLang="ja-JP" dirty="0">
                <a:solidFill>
                  <a:schemeClr val="tx2">
                    <a:lumMod val="50000"/>
                  </a:schemeClr>
                </a:solidFill>
              </a:rPr>
              <a:t>4mg</a:t>
            </a:r>
            <a:r>
              <a:rPr lang="ja-JP" altLang="en-US" dirty="0">
                <a:solidFill>
                  <a:schemeClr val="tx2">
                    <a:lumMod val="50000"/>
                  </a:schemeClr>
                </a:solidFill>
              </a:rPr>
              <a:t>「</a:t>
            </a:r>
            <a:r>
              <a:rPr lang="en-US" altLang="ja-JP" dirty="0">
                <a:solidFill>
                  <a:schemeClr val="tx2">
                    <a:lumMod val="50000"/>
                  </a:schemeClr>
                </a:solidFill>
              </a:rPr>
              <a:t>KN</a:t>
            </a:r>
            <a:r>
              <a:rPr lang="ja-JP" altLang="en-US" dirty="0">
                <a:solidFill>
                  <a:schemeClr val="tx2">
                    <a:lumMod val="50000"/>
                  </a:schemeClr>
                </a:solidFill>
              </a:rPr>
              <a:t>」、ドキサゾシン錠</a:t>
            </a:r>
            <a:r>
              <a:rPr lang="en-US" altLang="ja-JP" dirty="0">
                <a:solidFill>
                  <a:schemeClr val="tx2">
                    <a:lumMod val="50000"/>
                  </a:schemeClr>
                </a:solidFill>
              </a:rPr>
              <a:t>1mg</a:t>
            </a:r>
            <a:r>
              <a:rPr lang="ja-JP" altLang="en-US" dirty="0">
                <a:solidFill>
                  <a:schemeClr val="tx2">
                    <a:lumMod val="50000"/>
                  </a:schemeClr>
                </a:solidFill>
              </a:rPr>
              <a:t>「</a:t>
            </a:r>
            <a:r>
              <a:rPr lang="en-US" altLang="ja-JP" dirty="0">
                <a:solidFill>
                  <a:schemeClr val="tx2">
                    <a:lumMod val="50000"/>
                  </a:schemeClr>
                </a:solidFill>
              </a:rPr>
              <a:t>MEEK</a:t>
            </a:r>
            <a:r>
              <a:rPr lang="ja-JP" altLang="en-US" dirty="0">
                <a:solidFill>
                  <a:schemeClr val="tx2">
                    <a:lumMod val="50000"/>
                  </a:schemeClr>
                </a:solidFill>
              </a:rPr>
              <a:t>」（メシル酸ドキサゾシン錠</a:t>
            </a:r>
            <a:r>
              <a:rPr lang="en-US" altLang="ja-JP" dirty="0">
                <a:solidFill>
                  <a:schemeClr val="tx2">
                    <a:lumMod val="50000"/>
                  </a:schemeClr>
                </a:solidFill>
              </a:rPr>
              <a:t>1</a:t>
            </a:r>
            <a:r>
              <a:rPr lang="ja-JP" altLang="en-US" dirty="0">
                <a:solidFill>
                  <a:schemeClr val="tx2">
                    <a:lumMod val="50000"/>
                  </a:schemeClr>
                </a:solidFill>
              </a:rPr>
              <a:t>「</a:t>
            </a:r>
            <a:r>
              <a:rPr lang="en-US" altLang="ja-JP" dirty="0">
                <a:solidFill>
                  <a:schemeClr val="tx2">
                    <a:lumMod val="50000"/>
                  </a:schemeClr>
                </a:solidFill>
              </a:rPr>
              <a:t>MEEK</a:t>
            </a:r>
            <a:r>
              <a:rPr lang="ja-JP" altLang="en-US" dirty="0">
                <a:solidFill>
                  <a:schemeClr val="tx2">
                    <a:lumMod val="50000"/>
                  </a:schemeClr>
                </a:solidFill>
              </a:rPr>
              <a:t>」）、パーキストン配合錠</a:t>
            </a:r>
            <a:r>
              <a:rPr lang="en-US" altLang="ja-JP" dirty="0">
                <a:solidFill>
                  <a:schemeClr val="tx2">
                    <a:lumMod val="50000"/>
                  </a:schemeClr>
                </a:solidFill>
              </a:rPr>
              <a:t>L100</a:t>
            </a:r>
            <a:r>
              <a:rPr lang="ja-JP" altLang="en-US" dirty="0">
                <a:solidFill>
                  <a:schemeClr val="tx2">
                    <a:lumMod val="50000"/>
                  </a:schemeClr>
                </a:solidFill>
              </a:rPr>
              <a:t>、同</a:t>
            </a:r>
            <a:r>
              <a:rPr lang="en-US" altLang="ja-JP" dirty="0">
                <a:solidFill>
                  <a:schemeClr val="tx2">
                    <a:lumMod val="50000"/>
                  </a:schemeClr>
                </a:solidFill>
              </a:rPr>
              <a:t>L250</a:t>
            </a:r>
            <a:r>
              <a:rPr lang="ja-JP" altLang="en-US" dirty="0">
                <a:solidFill>
                  <a:schemeClr val="tx2">
                    <a:lumMod val="50000"/>
                  </a:schemeClr>
                </a:solidFill>
              </a:rPr>
              <a:t>、フェキソフェナジン塩酸塩錠</a:t>
            </a:r>
            <a:r>
              <a:rPr lang="en-US" altLang="ja-JP" dirty="0">
                <a:solidFill>
                  <a:schemeClr val="tx2">
                    <a:lumMod val="50000"/>
                  </a:schemeClr>
                </a:solidFill>
              </a:rPr>
              <a:t>30mg</a:t>
            </a:r>
            <a:r>
              <a:rPr lang="ja-JP" altLang="en-US" dirty="0">
                <a:solidFill>
                  <a:schemeClr val="tx2">
                    <a:lumMod val="50000"/>
                  </a:schemeClr>
                </a:solidFill>
              </a:rPr>
              <a:t>「</a:t>
            </a:r>
            <a:r>
              <a:rPr lang="en-US" altLang="ja-JP" dirty="0">
                <a:solidFill>
                  <a:schemeClr val="tx2">
                    <a:lumMod val="50000"/>
                  </a:schemeClr>
                </a:solidFill>
              </a:rPr>
              <a:t>KN</a:t>
            </a:r>
            <a:r>
              <a:rPr lang="ja-JP" altLang="en-US" dirty="0">
                <a:solidFill>
                  <a:schemeClr val="tx2">
                    <a:lumMod val="50000"/>
                  </a:schemeClr>
                </a:solidFill>
              </a:rPr>
              <a:t>」、プランルカスト錠</a:t>
            </a:r>
            <a:r>
              <a:rPr lang="en-US" altLang="ja-JP" dirty="0">
                <a:solidFill>
                  <a:schemeClr val="tx2">
                    <a:lumMod val="50000"/>
                  </a:schemeClr>
                </a:solidFill>
              </a:rPr>
              <a:t>112.5</a:t>
            </a:r>
            <a:r>
              <a:rPr lang="ja-JP" altLang="en-US" dirty="0">
                <a:solidFill>
                  <a:schemeClr val="tx2">
                    <a:lumMod val="50000"/>
                  </a:schemeClr>
                </a:solidFill>
              </a:rPr>
              <a:t>「</a:t>
            </a:r>
            <a:r>
              <a:rPr lang="en-US" altLang="ja-JP" dirty="0">
                <a:solidFill>
                  <a:schemeClr val="tx2">
                    <a:lumMod val="50000"/>
                  </a:schemeClr>
                </a:solidFill>
              </a:rPr>
              <a:t>EK</a:t>
            </a:r>
            <a:r>
              <a:rPr lang="ja-JP" altLang="en-US" dirty="0">
                <a:solidFill>
                  <a:schemeClr val="tx2">
                    <a:lumMod val="50000"/>
                  </a:schemeClr>
                </a:solidFill>
              </a:rPr>
              <a:t>」、同</a:t>
            </a:r>
            <a:r>
              <a:rPr lang="en-US" altLang="ja-JP" dirty="0">
                <a:solidFill>
                  <a:schemeClr val="tx2">
                    <a:lumMod val="50000"/>
                  </a:schemeClr>
                </a:solidFill>
              </a:rPr>
              <a:t>225</a:t>
            </a:r>
            <a:r>
              <a:rPr lang="ja-JP" altLang="en-US" dirty="0">
                <a:solidFill>
                  <a:schemeClr val="tx2">
                    <a:lumMod val="50000"/>
                  </a:schemeClr>
                </a:solidFill>
              </a:rPr>
              <a:t>「</a:t>
            </a:r>
            <a:r>
              <a:rPr lang="en-US" altLang="ja-JP" dirty="0">
                <a:solidFill>
                  <a:schemeClr val="tx2">
                    <a:lumMod val="50000"/>
                  </a:schemeClr>
                </a:solidFill>
              </a:rPr>
              <a:t>EK</a:t>
            </a:r>
            <a:r>
              <a:rPr lang="ja-JP" altLang="en-US" dirty="0">
                <a:solidFill>
                  <a:schemeClr val="tx2">
                    <a:lumMod val="50000"/>
                  </a:schemeClr>
                </a:solidFill>
              </a:rPr>
              <a:t>」、ベニジピン塩酸塩錠</a:t>
            </a:r>
            <a:r>
              <a:rPr lang="en-US" altLang="ja-JP" dirty="0">
                <a:solidFill>
                  <a:schemeClr val="tx2">
                    <a:lumMod val="50000"/>
                  </a:schemeClr>
                </a:solidFill>
              </a:rPr>
              <a:t>4mg</a:t>
            </a:r>
            <a:r>
              <a:rPr lang="ja-JP" altLang="en-US" dirty="0">
                <a:solidFill>
                  <a:schemeClr val="tx2">
                    <a:lumMod val="50000"/>
                  </a:schemeClr>
                </a:solidFill>
              </a:rPr>
              <a:t>「</a:t>
            </a:r>
            <a:r>
              <a:rPr lang="en-US" altLang="ja-JP" dirty="0">
                <a:solidFill>
                  <a:schemeClr val="tx2">
                    <a:lumMod val="50000"/>
                  </a:schemeClr>
                </a:solidFill>
              </a:rPr>
              <a:t>MEEK</a:t>
            </a:r>
            <a:r>
              <a:rPr lang="ja-JP" altLang="en-US" dirty="0">
                <a:solidFill>
                  <a:schemeClr val="tx2">
                    <a:lumMod val="50000"/>
                  </a:schemeClr>
                </a:solidFill>
              </a:rPr>
              <a:t>」、ボグリボース錠</a:t>
            </a:r>
            <a:r>
              <a:rPr lang="en-US" altLang="ja-JP" dirty="0">
                <a:solidFill>
                  <a:schemeClr val="tx2">
                    <a:lumMod val="50000"/>
                  </a:schemeClr>
                </a:solidFill>
              </a:rPr>
              <a:t>0.2mg</a:t>
            </a:r>
            <a:r>
              <a:rPr lang="ja-JP" altLang="en-US" dirty="0">
                <a:solidFill>
                  <a:schemeClr val="tx2">
                    <a:lumMod val="50000"/>
                  </a:schemeClr>
                </a:solidFill>
              </a:rPr>
              <a:t>「</a:t>
            </a:r>
            <a:r>
              <a:rPr lang="en-US" altLang="ja-JP" dirty="0">
                <a:solidFill>
                  <a:schemeClr val="tx2">
                    <a:lumMod val="50000"/>
                  </a:schemeClr>
                </a:solidFill>
              </a:rPr>
              <a:t>MEEK</a:t>
            </a:r>
            <a:r>
              <a:rPr lang="ja-JP" altLang="en-US" dirty="0">
                <a:solidFill>
                  <a:schemeClr val="tx2">
                    <a:lumMod val="50000"/>
                  </a:schemeClr>
                </a:solidFill>
              </a:rPr>
              <a:t>」、同錠</a:t>
            </a:r>
            <a:r>
              <a:rPr lang="en-US" altLang="ja-JP" dirty="0">
                <a:solidFill>
                  <a:schemeClr val="tx2">
                    <a:lumMod val="50000"/>
                  </a:schemeClr>
                </a:solidFill>
              </a:rPr>
              <a:t>0.3mg</a:t>
            </a:r>
            <a:r>
              <a:rPr lang="ja-JP" altLang="en-US" dirty="0">
                <a:solidFill>
                  <a:schemeClr val="tx2">
                    <a:lumMod val="50000"/>
                  </a:schemeClr>
                </a:solidFill>
              </a:rPr>
              <a:t>「</a:t>
            </a:r>
            <a:r>
              <a:rPr lang="en-US" altLang="ja-JP" dirty="0">
                <a:solidFill>
                  <a:schemeClr val="tx2">
                    <a:lumMod val="50000"/>
                  </a:schemeClr>
                </a:solidFill>
              </a:rPr>
              <a:t>MEEK</a:t>
            </a:r>
            <a:r>
              <a:rPr lang="ja-JP" altLang="en-US" dirty="0">
                <a:solidFill>
                  <a:schemeClr val="tx2">
                    <a:lumMod val="50000"/>
                  </a:schemeClr>
                </a:solidFill>
              </a:rPr>
              <a:t>」、同</a:t>
            </a:r>
            <a:r>
              <a:rPr lang="en-US" altLang="ja-JP" dirty="0">
                <a:solidFill>
                  <a:schemeClr val="tx2">
                    <a:lumMod val="50000"/>
                  </a:schemeClr>
                </a:solidFill>
              </a:rPr>
              <a:t>OD</a:t>
            </a:r>
            <a:r>
              <a:rPr lang="ja-JP" altLang="en-US" dirty="0">
                <a:solidFill>
                  <a:schemeClr val="tx2">
                    <a:lumMod val="50000"/>
                  </a:schemeClr>
                </a:solidFill>
              </a:rPr>
              <a:t>錠</a:t>
            </a:r>
            <a:r>
              <a:rPr lang="en-US" altLang="ja-JP" dirty="0">
                <a:solidFill>
                  <a:schemeClr val="tx2">
                    <a:lumMod val="50000"/>
                  </a:schemeClr>
                </a:solidFill>
              </a:rPr>
              <a:t>0.2mg</a:t>
            </a:r>
            <a:r>
              <a:rPr lang="ja-JP" altLang="en-US" dirty="0">
                <a:solidFill>
                  <a:schemeClr val="tx2">
                    <a:lumMod val="50000"/>
                  </a:schemeClr>
                </a:solidFill>
              </a:rPr>
              <a:t>「</a:t>
            </a:r>
            <a:r>
              <a:rPr lang="en-US" altLang="ja-JP" dirty="0">
                <a:solidFill>
                  <a:schemeClr val="tx2">
                    <a:lumMod val="50000"/>
                  </a:schemeClr>
                </a:solidFill>
              </a:rPr>
              <a:t>MEEK</a:t>
            </a:r>
            <a:r>
              <a:rPr lang="ja-JP" altLang="en-US" dirty="0">
                <a:solidFill>
                  <a:schemeClr val="tx2">
                    <a:lumMod val="50000"/>
                  </a:schemeClr>
                </a:solidFill>
              </a:rPr>
              <a:t>」、同</a:t>
            </a:r>
            <a:r>
              <a:rPr lang="en-US" altLang="ja-JP" dirty="0">
                <a:solidFill>
                  <a:schemeClr val="tx2">
                    <a:lumMod val="50000"/>
                  </a:schemeClr>
                </a:solidFill>
              </a:rPr>
              <a:t>OD</a:t>
            </a:r>
            <a:r>
              <a:rPr lang="ja-JP" altLang="en-US" dirty="0">
                <a:solidFill>
                  <a:schemeClr val="tx2">
                    <a:lumMod val="50000"/>
                  </a:schemeClr>
                </a:solidFill>
              </a:rPr>
              <a:t>錠</a:t>
            </a:r>
            <a:r>
              <a:rPr lang="en-US" altLang="ja-JP" dirty="0">
                <a:solidFill>
                  <a:schemeClr val="tx2">
                    <a:lumMod val="50000"/>
                  </a:schemeClr>
                </a:solidFill>
              </a:rPr>
              <a:t>0.3mg</a:t>
            </a:r>
            <a:r>
              <a:rPr lang="ja-JP" altLang="en-US" dirty="0">
                <a:solidFill>
                  <a:schemeClr val="tx2">
                    <a:lumMod val="50000"/>
                  </a:schemeClr>
                </a:solidFill>
              </a:rPr>
              <a:t>「</a:t>
            </a:r>
            <a:r>
              <a:rPr lang="en-US" altLang="ja-JP" dirty="0">
                <a:solidFill>
                  <a:schemeClr val="tx2">
                    <a:lumMod val="50000"/>
                  </a:schemeClr>
                </a:solidFill>
              </a:rPr>
              <a:t>MEEK</a:t>
            </a:r>
            <a:r>
              <a:rPr lang="ja-JP" altLang="en-US" dirty="0">
                <a:solidFill>
                  <a:schemeClr val="tx2">
                    <a:lumMod val="50000"/>
                  </a:schemeClr>
                </a:solidFill>
              </a:rPr>
              <a:t>」、メサラジン腸溶錠</a:t>
            </a:r>
            <a:r>
              <a:rPr lang="en-US" altLang="ja-JP" dirty="0">
                <a:solidFill>
                  <a:schemeClr val="tx2">
                    <a:lumMod val="50000"/>
                  </a:schemeClr>
                </a:solidFill>
              </a:rPr>
              <a:t>400mg</a:t>
            </a:r>
            <a:r>
              <a:rPr lang="ja-JP" altLang="en-US" dirty="0">
                <a:solidFill>
                  <a:schemeClr val="tx2">
                    <a:lumMod val="50000"/>
                  </a:schemeClr>
                </a:solidFill>
              </a:rPr>
              <a:t>「</a:t>
            </a:r>
            <a:r>
              <a:rPr lang="en-US" altLang="ja-JP" dirty="0">
                <a:solidFill>
                  <a:schemeClr val="tx2">
                    <a:lumMod val="50000"/>
                  </a:schemeClr>
                </a:solidFill>
              </a:rPr>
              <a:t>KN</a:t>
            </a:r>
            <a:r>
              <a:rPr lang="ja-JP" altLang="en-US" dirty="0">
                <a:solidFill>
                  <a:schemeClr val="tx2">
                    <a:lumMod val="50000"/>
                  </a:schemeClr>
                </a:solidFill>
              </a:rPr>
              <a:t>」。</a:t>
            </a:r>
          </a:p>
          <a:p>
            <a:pPr marL="0" indent="0">
              <a:buNone/>
            </a:pPr>
            <a:r>
              <a:rPr lang="ja-JP" altLang="en-US" dirty="0">
                <a:solidFill>
                  <a:schemeClr val="tx2">
                    <a:lumMod val="50000"/>
                  </a:schemeClr>
                </a:solidFill>
              </a:rPr>
              <a:t>　また、エルメッドは小林化工と共同開発で製造委託品のアムロジピン錠</a:t>
            </a:r>
            <a:r>
              <a:rPr lang="en-US" altLang="ja-JP" dirty="0">
                <a:solidFill>
                  <a:schemeClr val="tx2">
                    <a:lumMod val="50000"/>
                  </a:schemeClr>
                </a:solidFill>
              </a:rPr>
              <a:t>10mg</a:t>
            </a:r>
            <a:r>
              <a:rPr lang="ja-JP" altLang="en-US" dirty="0">
                <a:solidFill>
                  <a:schemeClr val="tx2">
                    <a:lumMod val="50000"/>
                  </a:schemeClr>
                </a:solidFill>
              </a:rPr>
              <a:t>「</a:t>
            </a:r>
            <a:r>
              <a:rPr lang="en-US" altLang="ja-JP" dirty="0">
                <a:solidFill>
                  <a:schemeClr val="tx2">
                    <a:lumMod val="50000"/>
                  </a:schemeClr>
                </a:solidFill>
              </a:rPr>
              <a:t>EMEC</a:t>
            </a:r>
            <a:r>
              <a:rPr lang="ja-JP" altLang="en-US" dirty="0">
                <a:solidFill>
                  <a:schemeClr val="tx2">
                    <a:lumMod val="50000"/>
                  </a:schemeClr>
                </a:solidFill>
              </a:rPr>
              <a:t>」、ラロキシフェン塩酸塩錠</a:t>
            </a:r>
            <a:r>
              <a:rPr lang="en-US" altLang="ja-JP" dirty="0">
                <a:solidFill>
                  <a:schemeClr val="tx2">
                    <a:lumMod val="50000"/>
                  </a:schemeClr>
                </a:solidFill>
              </a:rPr>
              <a:t>60mg</a:t>
            </a:r>
            <a:r>
              <a:rPr lang="ja-JP" altLang="en-US" dirty="0">
                <a:solidFill>
                  <a:schemeClr val="tx2">
                    <a:lumMod val="50000"/>
                  </a:schemeClr>
                </a:solidFill>
              </a:rPr>
              <a:t>「</a:t>
            </a:r>
            <a:r>
              <a:rPr lang="en-US" altLang="ja-JP" dirty="0">
                <a:solidFill>
                  <a:schemeClr val="tx2">
                    <a:lumMod val="50000"/>
                  </a:schemeClr>
                </a:solidFill>
              </a:rPr>
              <a:t>EE</a:t>
            </a:r>
            <a:r>
              <a:rPr lang="ja-JP" altLang="en-US" dirty="0">
                <a:solidFill>
                  <a:schemeClr val="tx2">
                    <a:lumMod val="50000"/>
                  </a:schemeClr>
                </a:solidFill>
              </a:rPr>
              <a:t>」について自主回収（クラス</a:t>
            </a:r>
            <a:r>
              <a:rPr lang="en-US" altLang="ja-JP" dirty="0">
                <a:solidFill>
                  <a:schemeClr val="tx2">
                    <a:lumMod val="50000"/>
                  </a:schemeClr>
                </a:solidFill>
              </a:rPr>
              <a:t>Ⅱ</a:t>
            </a:r>
            <a:r>
              <a:rPr lang="ja-JP" altLang="en-US" dirty="0">
                <a:solidFill>
                  <a:schemeClr val="tx2">
                    <a:lumMod val="50000"/>
                  </a:schemeClr>
                </a:solidFill>
              </a:rPr>
              <a:t>）する。</a:t>
            </a:r>
            <a:r>
              <a:rPr lang="ja-JP" altLang="en-US" dirty="0">
                <a:solidFill>
                  <a:srgbClr val="C00000"/>
                </a:solidFill>
              </a:rPr>
              <a:t>両製品について、定量試験を承認書と異なる試験方法にて実施していたことが判明し、承認された試験方法で再度実施した結果、承認規格よりも低値であることが確認されたため。</a:t>
            </a:r>
            <a:endParaRPr lang="en-US" altLang="ja-JP" dirty="0">
              <a:solidFill>
                <a:srgbClr val="C00000"/>
              </a:solidFill>
            </a:endParaRPr>
          </a:p>
        </p:txBody>
      </p:sp>
      <p:sp>
        <p:nvSpPr>
          <p:cNvPr id="4" name="Rectangle 1">
            <a:extLst>
              <a:ext uri="{FF2B5EF4-FFF2-40B4-BE49-F238E27FC236}">
                <a16:creationId xmlns:a16="http://schemas.microsoft.com/office/drawing/2014/main" id="{24DAC824-0786-42FE-8771-EB266DA5BC78}"/>
              </a:ext>
            </a:extLst>
          </p:cNvPr>
          <p:cNvSpPr>
            <a:spLocks noChangeArrowheads="1"/>
          </p:cNvSpPr>
          <p:nvPr/>
        </p:nvSpPr>
        <p:spPr bwMode="auto">
          <a:xfrm>
            <a:off x="0" y="43934"/>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2729</TotalTime>
  <Words>286</Words>
  <Application>Microsoft Office PowerPoint</Application>
  <PresentationFormat>ワイド画面</PresentationFormat>
  <Paragraphs>4</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小林化工、14製品を自主回収　https://ptj.jiho.jp/article/144027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263</cp:revision>
  <dcterms:created xsi:type="dcterms:W3CDTF">2015-03-05T03:29:01Z</dcterms:created>
  <dcterms:modified xsi:type="dcterms:W3CDTF">2021-05-14T00:18:40Z</dcterms:modified>
</cp:coreProperties>
</file>