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60" d="100"/>
          <a:sy n="60" d="100"/>
        </p:scale>
        <p:origin x="77"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2021/4/14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1036318"/>
          </a:xfrm>
        </p:spPr>
        <p:txBody>
          <a:bodyPr>
            <a:noAutofit/>
          </a:bodyPr>
          <a:lstStyle/>
          <a:p>
            <a:r>
              <a:rPr lang="ja-JP" altLang="en-US" sz="3200" dirty="0">
                <a:sym typeface="Wingdings" panose="05000000000000000000" pitchFamily="2" charset="2"/>
              </a:rPr>
              <a:t>販売名　テレミンソフト坐薬</a:t>
            </a:r>
            <a:r>
              <a:rPr lang="en-US" altLang="ja-JP" sz="3200" dirty="0">
                <a:sym typeface="Wingdings" panose="05000000000000000000" pitchFamily="2" charset="2"/>
              </a:rPr>
              <a:t>2mg</a:t>
            </a:r>
            <a:r>
              <a:rPr lang="ja-JP" altLang="en-US" sz="3200" dirty="0">
                <a:sym typeface="Wingdings" panose="05000000000000000000" pitchFamily="2" charset="2"/>
              </a:rPr>
              <a:t>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901700"/>
            <a:ext cx="12191999" cy="595630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　</a:t>
            </a:r>
            <a:r>
              <a:rPr lang="en-US" altLang="ja-JP" dirty="0">
                <a:solidFill>
                  <a:schemeClr val="tx2">
                    <a:lumMod val="50000"/>
                  </a:schemeClr>
                </a:solidFill>
              </a:rPr>
              <a:t>0F570</a:t>
            </a:r>
            <a:r>
              <a:rPr lang="ja-JP" altLang="en-US" dirty="0">
                <a:solidFill>
                  <a:schemeClr val="tx2">
                    <a:lumMod val="50000"/>
                  </a:schemeClr>
                </a:solidFill>
              </a:rPr>
              <a:t>　　　 </a:t>
            </a:r>
            <a:r>
              <a:rPr lang="en-US" altLang="ja-JP" dirty="0">
                <a:solidFill>
                  <a:schemeClr val="tx2">
                    <a:lumMod val="50000"/>
                  </a:schemeClr>
                </a:solidFill>
              </a:rPr>
              <a:t>1,884</a:t>
            </a:r>
            <a:r>
              <a:rPr lang="ja-JP" altLang="en-US" dirty="0">
                <a:solidFill>
                  <a:schemeClr val="tx2">
                    <a:lumMod val="50000"/>
                  </a:schemeClr>
                </a:solidFill>
              </a:rPr>
              <a:t>　　　 </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7</a:t>
            </a:r>
            <a:r>
              <a:rPr lang="ja-JP" altLang="en-US" dirty="0">
                <a:solidFill>
                  <a:schemeClr val="tx2">
                    <a:lumMod val="50000"/>
                  </a:schemeClr>
                </a:solidFill>
              </a:rPr>
              <a:t>月</a:t>
            </a:r>
            <a:r>
              <a:rPr lang="en-US" altLang="ja-JP" dirty="0">
                <a:solidFill>
                  <a:schemeClr val="tx2">
                    <a:lumMod val="50000"/>
                  </a:schemeClr>
                </a:solidFill>
              </a:rPr>
              <a:t>2</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7</a:t>
            </a:r>
            <a:r>
              <a:rPr lang="ja-JP" altLang="en-US" dirty="0">
                <a:solidFill>
                  <a:schemeClr val="tx2">
                    <a:lumMod val="50000"/>
                  </a:schemeClr>
                </a:solidFill>
              </a:rPr>
              <a:t>月</a:t>
            </a:r>
            <a:r>
              <a:rPr lang="en-US" altLang="ja-JP" dirty="0">
                <a:solidFill>
                  <a:schemeClr val="tx2">
                    <a:lumMod val="50000"/>
                  </a:schemeClr>
                </a:solidFill>
              </a:rPr>
              <a:t>30</a:t>
            </a:r>
            <a:r>
              <a:rPr lang="ja-JP" altLang="en-US" dirty="0">
                <a:solidFill>
                  <a:schemeClr val="tx2">
                    <a:lumMod val="50000"/>
                  </a:schemeClr>
                </a:solidFill>
              </a:rPr>
              <a:t>日</a:t>
            </a:r>
          </a:p>
          <a:p>
            <a:pPr marL="0" indent="0">
              <a:buNone/>
            </a:pPr>
            <a:r>
              <a:rPr lang="ja-JP" altLang="en-US" sz="3000" dirty="0">
                <a:solidFill>
                  <a:schemeClr val="accent5">
                    <a:lumMod val="75000"/>
                  </a:schemeClr>
                </a:solidFill>
              </a:rPr>
              <a:t>理由　</a:t>
            </a:r>
            <a:r>
              <a:rPr lang="en-US" altLang="ja-JP" sz="3000" dirty="0">
                <a:solidFill>
                  <a:schemeClr val="accent5">
                    <a:lumMod val="75000"/>
                  </a:schemeClr>
                </a:solidFill>
              </a:rPr>
              <a:t>202</a:t>
            </a:r>
            <a:r>
              <a:rPr lang="ja-JP" altLang="en-US" sz="3000" dirty="0">
                <a:solidFill>
                  <a:schemeClr val="accent5">
                    <a:lumMod val="75000"/>
                  </a:schemeClr>
                </a:solidFill>
              </a:rPr>
              <a:t>１年４月１３日</a:t>
            </a:r>
            <a:endParaRPr lang="en-US" altLang="ja-JP" sz="3000" dirty="0">
              <a:solidFill>
                <a:schemeClr val="accent5">
                  <a:lumMod val="75000"/>
                </a:schemeClr>
              </a:solidFill>
            </a:endParaRPr>
          </a:p>
          <a:p>
            <a:pPr marL="0" indent="0">
              <a:buNone/>
            </a:pPr>
            <a:r>
              <a:rPr lang="ja-JP" altLang="en-US" sz="3000" dirty="0">
                <a:solidFill>
                  <a:schemeClr val="accent5">
                    <a:lumMod val="75000"/>
                  </a:schemeClr>
                </a:solidFill>
              </a:rPr>
              <a:t>テレミンソフト坐薬</a:t>
            </a:r>
            <a:r>
              <a:rPr lang="en-US" altLang="ja-JP" sz="3000" dirty="0">
                <a:solidFill>
                  <a:schemeClr val="accent5">
                    <a:lumMod val="75000"/>
                  </a:schemeClr>
                </a:solidFill>
              </a:rPr>
              <a:t>2mg</a:t>
            </a:r>
            <a:r>
              <a:rPr lang="ja-JP" altLang="en-US" sz="3000" dirty="0">
                <a:solidFill>
                  <a:schemeClr val="accent5">
                    <a:lumMod val="75000"/>
                  </a:schemeClr>
                </a:solidFill>
              </a:rPr>
              <a:t>の定量試験において、有効数字桁数の取り扱いに不備が確認されました。そのため出荷済みの全ロットについて正しい計算方法で定量値を算出し直した結果、１ロットで承認規格上限を僅かに上回ることが確認されましたので、対象ロットについて自主回収を行うことといたします。</a:t>
            </a:r>
            <a:endParaRPr lang="en-US" altLang="ja-JP" sz="3000" dirty="0">
              <a:solidFill>
                <a:schemeClr val="accent5">
                  <a:lumMod val="75000"/>
                </a:schemeClr>
              </a:solidFill>
            </a:endParaRPr>
          </a:p>
          <a:p>
            <a:pPr marL="0" indent="0">
              <a:buNone/>
            </a:pPr>
            <a:r>
              <a:rPr lang="ja-JP" altLang="en-US" sz="3000" dirty="0">
                <a:solidFill>
                  <a:srgbClr val="C00000"/>
                </a:solidFill>
              </a:rPr>
              <a:t>⇒</a:t>
            </a:r>
            <a:endParaRPr lang="en-US" altLang="ja-JP" sz="3000" dirty="0">
              <a:solidFill>
                <a:srgbClr val="C00000"/>
              </a:solidFill>
            </a:endParaRPr>
          </a:p>
          <a:p>
            <a:pPr marL="0" indent="0">
              <a:buNone/>
            </a:pPr>
            <a:r>
              <a:rPr lang="en-US" altLang="ja-JP" sz="3000" dirty="0">
                <a:solidFill>
                  <a:srgbClr val="C00000"/>
                </a:solidFill>
              </a:rPr>
              <a:t>QC</a:t>
            </a:r>
            <a:r>
              <a:rPr lang="ja-JP" altLang="en-US" sz="3000" dirty="0">
                <a:solidFill>
                  <a:srgbClr val="C00000"/>
                </a:solidFill>
              </a:rPr>
              <a:t>では試験結果については再計算などしています。</a:t>
            </a:r>
            <a:endParaRPr lang="en-US" altLang="ja-JP" sz="3000" dirty="0">
              <a:solidFill>
                <a:srgbClr val="C00000"/>
              </a:solidFill>
            </a:endParaRPr>
          </a:p>
          <a:p>
            <a:pPr marL="0" indent="0">
              <a:buNone/>
            </a:pPr>
            <a:r>
              <a:rPr lang="ja-JP" altLang="en-US" sz="3000" dirty="0">
                <a:solidFill>
                  <a:srgbClr val="C00000"/>
                </a:solidFill>
              </a:rPr>
              <a:t>なぜそこで見つからなかったのでしょうか？　</a:t>
            </a:r>
            <a:endParaRPr lang="en-US" altLang="ja-JP" sz="3000" dirty="0">
              <a:solidFill>
                <a:srgbClr val="C00000"/>
              </a:solidFill>
            </a:endParaRPr>
          </a:p>
          <a:p>
            <a:pPr marL="0" indent="0">
              <a:buNone/>
            </a:pPr>
            <a:r>
              <a:rPr lang="ja-JP" altLang="en-US" sz="3000" dirty="0">
                <a:solidFill>
                  <a:srgbClr val="C00000"/>
                </a:solidFill>
              </a:rPr>
              <a:t>それとも再計算の確認はされていなかったのでしょうか？</a:t>
            </a:r>
            <a:endParaRPr lang="en-US" altLang="ja-JP" sz="3000"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2726</TotalTime>
  <Words>133</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テレミンソフト坐薬2mg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262</cp:revision>
  <dcterms:created xsi:type="dcterms:W3CDTF">2015-03-05T03:29:01Z</dcterms:created>
  <dcterms:modified xsi:type="dcterms:W3CDTF">2021-04-13T23:29:07Z</dcterms:modified>
</cp:coreProperties>
</file>