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77" d="100"/>
          <a:sy n="77" d="100"/>
        </p:scale>
        <p:origin x="120" y="34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2021/4/13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2021/4/13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2021/4/13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2021/4/13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2021/4/13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2021/4/13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2021/4/13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2021/4/13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2021/4/13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2021/4/13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2021/4/13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2021/4/13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2"/>
            <a:ext cx="12192000" cy="1036318"/>
          </a:xfrm>
        </p:spPr>
        <p:txBody>
          <a:bodyPr>
            <a:noAutofit/>
          </a:bodyPr>
          <a:lstStyle/>
          <a:p>
            <a:r>
              <a:rPr lang="ja-JP" altLang="en-US" sz="3200" dirty="0">
                <a:sym typeface="Wingdings" panose="05000000000000000000" pitchFamily="2" charset="2"/>
              </a:rPr>
              <a:t>販売名　メサラジン腸溶錠４００ｍｇ「あすか」　　</a:t>
            </a:r>
            <a:r>
              <a:rPr lang="ja-JP" altLang="en-US" sz="3200" dirty="0">
                <a:solidFill>
                  <a:srgbClr val="C00000"/>
                </a:solidFill>
              </a:rPr>
              <a:t>製品回収　</a:t>
            </a:r>
            <a:r>
              <a:rPr lang="ja-JP" altLang="en-US" sz="3200" dirty="0">
                <a:sym typeface="Wingdings" panose="05000000000000000000" pitchFamily="2" charset="2"/>
              </a:rPr>
              <a:t>　</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036320"/>
            <a:ext cx="12191999" cy="5821680"/>
          </a:xfrm>
        </p:spPr>
        <p:txBody>
          <a:bodyPr>
            <a:noAutofit/>
          </a:bodyPr>
          <a:lstStyle/>
          <a:p>
            <a:pPr marL="0" indent="0">
              <a:buNone/>
            </a:pPr>
            <a:r>
              <a:rPr lang="ja-JP" altLang="en-US" dirty="0">
                <a:solidFill>
                  <a:schemeClr val="tx2">
                    <a:lumMod val="50000"/>
                  </a:schemeClr>
                </a:solidFill>
              </a:rPr>
              <a:t>対象ロット　　出荷数量（箱）　　　　　　　　出荷時期</a:t>
            </a:r>
            <a:endParaRPr lang="en-US" altLang="ja-JP" dirty="0">
              <a:solidFill>
                <a:schemeClr val="tx2">
                  <a:lumMod val="50000"/>
                </a:schemeClr>
              </a:solidFill>
            </a:endParaRPr>
          </a:p>
          <a:p>
            <a:pPr marL="0" indent="0">
              <a:buNone/>
            </a:pPr>
            <a:r>
              <a:rPr lang="en-US" altLang="ja-JP" dirty="0">
                <a:solidFill>
                  <a:schemeClr val="tx2">
                    <a:lumMod val="50000"/>
                  </a:schemeClr>
                </a:solidFill>
              </a:rPr>
              <a:t>P023A</a:t>
            </a:r>
            <a:r>
              <a:rPr lang="ja-JP" altLang="en-US" dirty="0">
                <a:solidFill>
                  <a:schemeClr val="tx2">
                    <a:lumMod val="50000"/>
                  </a:schemeClr>
                </a:solidFill>
              </a:rPr>
              <a:t>　　　　　</a:t>
            </a:r>
            <a:r>
              <a:rPr lang="en-US" altLang="ja-JP" dirty="0">
                <a:solidFill>
                  <a:schemeClr val="tx2">
                    <a:lumMod val="50000"/>
                  </a:schemeClr>
                </a:solidFill>
              </a:rPr>
              <a:t>1,924</a:t>
            </a:r>
            <a:r>
              <a:rPr lang="ja-JP" altLang="en-US" dirty="0">
                <a:solidFill>
                  <a:schemeClr val="tx2">
                    <a:lumMod val="50000"/>
                  </a:schemeClr>
                </a:solidFill>
              </a:rPr>
              <a:t>箱　　　　　</a:t>
            </a:r>
            <a:r>
              <a:rPr lang="en-US" altLang="ja-JP" dirty="0">
                <a:solidFill>
                  <a:schemeClr val="tx2">
                    <a:lumMod val="50000"/>
                  </a:schemeClr>
                </a:solidFill>
              </a:rPr>
              <a:t>2020</a:t>
            </a:r>
            <a:r>
              <a:rPr lang="ja-JP" altLang="en-US" dirty="0">
                <a:solidFill>
                  <a:schemeClr val="tx2">
                    <a:lumMod val="50000"/>
                  </a:schemeClr>
                </a:solidFill>
              </a:rPr>
              <a:t>年</a:t>
            </a:r>
            <a:r>
              <a:rPr lang="en-US" altLang="ja-JP" dirty="0">
                <a:solidFill>
                  <a:schemeClr val="tx2">
                    <a:lumMod val="50000"/>
                  </a:schemeClr>
                </a:solidFill>
              </a:rPr>
              <a:t>9</a:t>
            </a:r>
            <a:r>
              <a:rPr lang="ja-JP" altLang="en-US" dirty="0">
                <a:solidFill>
                  <a:schemeClr val="tx2">
                    <a:lumMod val="50000"/>
                  </a:schemeClr>
                </a:solidFill>
              </a:rPr>
              <a:t>月</a:t>
            </a:r>
            <a:r>
              <a:rPr lang="en-US" altLang="ja-JP" dirty="0">
                <a:solidFill>
                  <a:schemeClr val="tx2">
                    <a:lumMod val="50000"/>
                  </a:schemeClr>
                </a:solidFill>
              </a:rPr>
              <a:t>23</a:t>
            </a:r>
            <a:r>
              <a:rPr lang="ja-JP" altLang="en-US" dirty="0">
                <a:solidFill>
                  <a:schemeClr val="tx2">
                    <a:lumMod val="50000"/>
                  </a:schemeClr>
                </a:solidFill>
              </a:rPr>
              <a:t>日～</a:t>
            </a:r>
            <a:r>
              <a:rPr lang="en-US" altLang="ja-JP" dirty="0">
                <a:solidFill>
                  <a:schemeClr val="tx2">
                    <a:lumMod val="50000"/>
                  </a:schemeClr>
                </a:solidFill>
              </a:rPr>
              <a:t>2021</a:t>
            </a:r>
            <a:r>
              <a:rPr lang="ja-JP" altLang="en-US" dirty="0">
                <a:solidFill>
                  <a:schemeClr val="tx2">
                    <a:lumMod val="50000"/>
                  </a:schemeClr>
                </a:solidFill>
              </a:rPr>
              <a:t>年</a:t>
            </a:r>
            <a:r>
              <a:rPr lang="en-US" altLang="ja-JP" dirty="0">
                <a:solidFill>
                  <a:schemeClr val="tx2">
                    <a:lumMod val="50000"/>
                  </a:schemeClr>
                </a:solidFill>
              </a:rPr>
              <a:t>1</a:t>
            </a:r>
            <a:r>
              <a:rPr lang="ja-JP" altLang="en-US" dirty="0">
                <a:solidFill>
                  <a:schemeClr val="tx2">
                    <a:lumMod val="50000"/>
                  </a:schemeClr>
                </a:solidFill>
              </a:rPr>
              <a:t>月</a:t>
            </a:r>
            <a:r>
              <a:rPr lang="en-US" altLang="ja-JP" dirty="0">
                <a:solidFill>
                  <a:schemeClr val="tx2">
                    <a:lumMod val="50000"/>
                  </a:schemeClr>
                </a:solidFill>
              </a:rPr>
              <a:t>15</a:t>
            </a:r>
            <a:r>
              <a:rPr lang="ja-JP" altLang="en-US" dirty="0">
                <a:solidFill>
                  <a:schemeClr val="tx2">
                    <a:lumMod val="50000"/>
                  </a:schemeClr>
                </a:solidFill>
              </a:rPr>
              <a:t>日２４　</a:t>
            </a:r>
            <a:endParaRPr lang="en-US" altLang="zh-TW" dirty="0">
              <a:solidFill>
                <a:schemeClr val="tx2">
                  <a:lumMod val="50000"/>
                </a:schemeClr>
              </a:solidFill>
            </a:endParaRPr>
          </a:p>
          <a:p>
            <a:pPr marL="0" indent="0">
              <a:buNone/>
            </a:pPr>
            <a:r>
              <a:rPr lang="ja-JP" altLang="en-US" sz="3000" dirty="0">
                <a:solidFill>
                  <a:schemeClr val="accent5">
                    <a:lumMod val="75000"/>
                  </a:schemeClr>
                </a:solidFill>
              </a:rPr>
              <a:t>理由　</a:t>
            </a:r>
            <a:r>
              <a:rPr lang="en-US" altLang="ja-JP" sz="3000" dirty="0">
                <a:solidFill>
                  <a:schemeClr val="accent5">
                    <a:lumMod val="75000"/>
                  </a:schemeClr>
                </a:solidFill>
              </a:rPr>
              <a:t>202</a:t>
            </a:r>
            <a:r>
              <a:rPr lang="ja-JP" altLang="en-US" sz="3000" dirty="0">
                <a:solidFill>
                  <a:schemeClr val="accent5">
                    <a:lumMod val="75000"/>
                  </a:schemeClr>
                </a:solidFill>
              </a:rPr>
              <a:t>１年４月１２日</a:t>
            </a:r>
            <a:endParaRPr lang="en-US" altLang="ja-JP" sz="3000" dirty="0">
              <a:solidFill>
                <a:schemeClr val="accent5">
                  <a:lumMod val="75000"/>
                </a:schemeClr>
              </a:solidFill>
            </a:endParaRPr>
          </a:p>
          <a:p>
            <a:pPr marL="0" indent="0">
              <a:buNone/>
            </a:pPr>
            <a:r>
              <a:rPr lang="ja-JP" altLang="en-US" sz="3000" dirty="0">
                <a:solidFill>
                  <a:schemeClr val="accent5">
                    <a:lumMod val="75000"/>
                  </a:schemeClr>
                </a:solidFill>
              </a:rPr>
              <a:t>本剤の製造所にて、令和</a:t>
            </a:r>
            <a:r>
              <a:rPr lang="en-US" altLang="ja-JP" sz="3000" dirty="0">
                <a:solidFill>
                  <a:schemeClr val="accent5">
                    <a:lumMod val="75000"/>
                  </a:schemeClr>
                </a:solidFill>
              </a:rPr>
              <a:t>2</a:t>
            </a:r>
            <a:r>
              <a:rPr lang="ja-JP" altLang="en-US" sz="3000" dirty="0">
                <a:solidFill>
                  <a:schemeClr val="accent5">
                    <a:lumMod val="75000"/>
                  </a:schemeClr>
                </a:solidFill>
              </a:rPr>
              <a:t>年</a:t>
            </a:r>
            <a:r>
              <a:rPr lang="en-US" altLang="ja-JP" sz="3000" dirty="0">
                <a:solidFill>
                  <a:schemeClr val="accent5">
                    <a:lumMod val="75000"/>
                  </a:schemeClr>
                </a:solidFill>
              </a:rPr>
              <a:t>12</a:t>
            </a:r>
            <a:r>
              <a:rPr lang="ja-JP" altLang="en-US" sz="3000" dirty="0">
                <a:solidFill>
                  <a:schemeClr val="accent5">
                    <a:lumMod val="75000"/>
                  </a:schemeClr>
                </a:solidFill>
              </a:rPr>
              <a:t>月</a:t>
            </a:r>
            <a:r>
              <a:rPr lang="en-US" altLang="ja-JP" sz="3000" dirty="0">
                <a:solidFill>
                  <a:schemeClr val="accent5">
                    <a:lumMod val="75000"/>
                  </a:schemeClr>
                </a:solidFill>
              </a:rPr>
              <a:t>4</a:t>
            </a:r>
            <a:r>
              <a:rPr lang="ja-JP" altLang="en-US" sz="3000" dirty="0">
                <a:solidFill>
                  <a:schemeClr val="accent5">
                    <a:lumMod val="75000"/>
                  </a:schemeClr>
                </a:solidFill>
              </a:rPr>
              <a:t>日付クラス</a:t>
            </a:r>
            <a:r>
              <a:rPr lang="en-US" altLang="ja-JP" sz="3000" dirty="0">
                <a:solidFill>
                  <a:schemeClr val="accent5">
                    <a:lumMod val="75000"/>
                  </a:schemeClr>
                </a:solidFill>
              </a:rPr>
              <a:t>I</a:t>
            </a:r>
            <a:r>
              <a:rPr lang="ja-JP" altLang="en-US" sz="3000" dirty="0">
                <a:solidFill>
                  <a:schemeClr val="accent5">
                    <a:lumMod val="75000"/>
                  </a:schemeClr>
                </a:solidFill>
              </a:rPr>
              <a:t>自主回収を踏まえた全製品調査の一環として試験項目の再評価を実施したところ、メサラジン腸溶錠</a:t>
            </a:r>
            <a:r>
              <a:rPr lang="en-US" altLang="ja-JP" sz="3000" dirty="0">
                <a:solidFill>
                  <a:schemeClr val="accent5">
                    <a:lumMod val="75000"/>
                  </a:schemeClr>
                </a:solidFill>
              </a:rPr>
              <a:t>400mg</a:t>
            </a:r>
            <a:r>
              <a:rPr lang="ja-JP" altLang="en-US" sz="3000" dirty="0">
                <a:solidFill>
                  <a:schemeClr val="accent5">
                    <a:lumMod val="75000"/>
                  </a:schemeClr>
                </a:solidFill>
              </a:rPr>
              <a:t>「あすか」の純度試験（類縁物質）において、承認規格に適合しない</a:t>
            </a:r>
          </a:p>
          <a:p>
            <a:pPr marL="0" indent="0">
              <a:buNone/>
            </a:pPr>
            <a:r>
              <a:rPr lang="ja-JP" altLang="en-US" sz="3000" dirty="0">
                <a:solidFill>
                  <a:schemeClr val="accent5">
                    <a:lumMod val="75000"/>
                  </a:schemeClr>
                </a:solidFill>
              </a:rPr>
              <a:t>結果が得られたロットが確認されたため、当該ロットを自主回収（クラス</a:t>
            </a:r>
            <a:r>
              <a:rPr lang="en-US" altLang="ja-JP" sz="3000" dirty="0">
                <a:solidFill>
                  <a:schemeClr val="accent5">
                    <a:lumMod val="75000"/>
                  </a:schemeClr>
                </a:solidFill>
              </a:rPr>
              <a:t>II</a:t>
            </a:r>
            <a:r>
              <a:rPr lang="ja-JP" altLang="en-US" sz="3000" dirty="0">
                <a:solidFill>
                  <a:schemeClr val="accent5">
                    <a:lumMod val="75000"/>
                  </a:schemeClr>
                </a:solidFill>
              </a:rPr>
              <a:t>）することといたしました。</a:t>
            </a:r>
            <a:endParaRPr lang="en-US" altLang="ja-JP" sz="3000" dirty="0">
              <a:solidFill>
                <a:schemeClr val="accent5">
                  <a:lumMod val="75000"/>
                </a:schemeClr>
              </a:solidFill>
            </a:endParaRPr>
          </a:p>
          <a:p>
            <a:pPr marL="0" indent="0">
              <a:buNone/>
            </a:pPr>
            <a:r>
              <a:rPr lang="ja-JP" altLang="en-US" sz="3000" dirty="0">
                <a:solidFill>
                  <a:srgbClr val="C00000"/>
                </a:solidFill>
              </a:rPr>
              <a:t>⇒小林化工に委託されていた製品でしょう。</a:t>
            </a:r>
            <a:endParaRPr lang="en-US" altLang="ja-JP" sz="3000" dirty="0">
              <a:solidFill>
                <a:srgbClr val="C00000"/>
              </a:solidFill>
            </a:endParaRPr>
          </a:p>
          <a:p>
            <a:pPr marL="0" indent="0">
              <a:buNone/>
            </a:pPr>
            <a:r>
              <a:rPr lang="ja-JP" altLang="en-US" sz="3000">
                <a:solidFill>
                  <a:srgbClr val="C00000"/>
                </a:solidFill>
              </a:rPr>
              <a:t>出荷時の試験はどうだったのでしょう。</a:t>
            </a:r>
            <a:endParaRPr lang="en-US" altLang="ja-JP" sz="3000" dirty="0">
              <a:solidFill>
                <a:srgbClr val="C00000"/>
              </a:solidFill>
            </a:endParaRPr>
          </a:p>
        </p:txBody>
      </p:sp>
      <p:sp>
        <p:nvSpPr>
          <p:cNvPr id="4" name="Rectangle 1">
            <a:extLst>
              <a:ext uri="{FF2B5EF4-FFF2-40B4-BE49-F238E27FC236}">
                <a16:creationId xmlns:a16="http://schemas.microsoft.com/office/drawing/2014/main" id="{24DAC824-0786-42FE-8771-EB266DA5BC78}"/>
              </a:ext>
            </a:extLst>
          </p:cNvPr>
          <p:cNvSpPr>
            <a:spLocks noChangeArrowheads="1"/>
          </p:cNvSpPr>
          <p:nvPr/>
        </p:nvSpPr>
        <p:spPr bwMode="auto">
          <a:xfrm>
            <a:off x="0" y="43934"/>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2722</TotalTime>
  <Words>141</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メサラジン腸溶錠４００ｍｇ「あすか」　　製品回収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260</cp:revision>
  <dcterms:created xsi:type="dcterms:W3CDTF">2015-03-05T03:29:01Z</dcterms:created>
  <dcterms:modified xsi:type="dcterms:W3CDTF">2021-04-12T15:14:22Z</dcterms:modified>
</cp:coreProperties>
</file>