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74" d="100"/>
          <a:sy n="74" d="100"/>
        </p:scale>
        <p:origin x="106" y="4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2021/4/13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1036318"/>
          </a:xfrm>
        </p:spPr>
        <p:txBody>
          <a:bodyPr>
            <a:noAutofit/>
          </a:bodyPr>
          <a:lstStyle/>
          <a:p>
            <a:r>
              <a:rPr lang="ja-JP" altLang="en-US" sz="3200" dirty="0">
                <a:sym typeface="Wingdings" panose="05000000000000000000" pitchFamily="2" charset="2"/>
              </a:rPr>
              <a:t>販売名　　 </a:t>
            </a:r>
            <a:r>
              <a:rPr lang="en-US" altLang="ja-JP" sz="3200" dirty="0">
                <a:sym typeface="Wingdings" panose="05000000000000000000" pitchFamily="2" charset="2"/>
              </a:rPr>
              <a:t>(1)</a:t>
            </a:r>
            <a:r>
              <a:rPr lang="ja-JP" altLang="en-US" sz="3200" dirty="0">
                <a:sym typeface="Wingdings" panose="05000000000000000000" pitchFamily="2" charset="2"/>
              </a:rPr>
              <a:t>ニトログリセリン点滴静注</a:t>
            </a:r>
            <a:r>
              <a:rPr lang="en-US" altLang="ja-JP" sz="3200" dirty="0">
                <a:sym typeface="Wingdings" panose="05000000000000000000" pitchFamily="2" charset="2"/>
              </a:rPr>
              <a:t>25mg/50mL</a:t>
            </a:r>
            <a:r>
              <a:rPr lang="ja-JP" altLang="en-US" sz="3200" dirty="0">
                <a:sym typeface="Wingdings" panose="05000000000000000000" pitchFamily="2" charset="2"/>
              </a:rPr>
              <a:t>「</a:t>
            </a:r>
            <a:r>
              <a:rPr lang="en-US" altLang="ja-JP" sz="3200" dirty="0">
                <a:sym typeface="Wingdings" panose="05000000000000000000" pitchFamily="2" charset="2"/>
              </a:rPr>
              <a:t>TE</a:t>
            </a:r>
            <a:r>
              <a:rPr lang="ja-JP" altLang="en-US" sz="3200" dirty="0">
                <a:sym typeface="Wingdings" panose="05000000000000000000" pitchFamily="2" charset="2"/>
              </a:rPr>
              <a:t>」</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ニトログリセリン点滴静注</a:t>
            </a:r>
            <a:r>
              <a:rPr lang="en-US" altLang="ja-JP" sz="3200" dirty="0">
                <a:sym typeface="Wingdings" panose="05000000000000000000" pitchFamily="2" charset="2"/>
              </a:rPr>
              <a:t>50mg/100mL</a:t>
            </a:r>
            <a:r>
              <a:rPr lang="ja-JP" altLang="en-US" sz="3200" dirty="0">
                <a:sym typeface="Wingdings" panose="05000000000000000000" pitchFamily="2" charset="2"/>
              </a:rPr>
              <a:t>「</a:t>
            </a:r>
            <a:r>
              <a:rPr lang="en-US" altLang="ja-JP" sz="3200" dirty="0">
                <a:sym typeface="Wingdings" panose="05000000000000000000" pitchFamily="2" charset="2"/>
              </a:rPr>
              <a:t>TE</a:t>
            </a:r>
            <a:r>
              <a:rPr lang="ja-JP" altLang="en-US" sz="3200" dirty="0">
                <a:sym typeface="Wingdings" panose="05000000000000000000" pitchFamily="2" charset="2"/>
              </a:rPr>
              <a:t>」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36320"/>
            <a:ext cx="12191999" cy="5821680"/>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２４　 　　　　　　約４万</a:t>
            </a:r>
            <a:r>
              <a:rPr lang="en-US" altLang="ja-JP" dirty="0">
                <a:solidFill>
                  <a:schemeClr val="tx2">
                    <a:lumMod val="50000"/>
                  </a:schemeClr>
                </a:solidFill>
              </a:rPr>
              <a:t> </a:t>
            </a:r>
            <a:r>
              <a:rPr lang="ja-JP" altLang="en-US" dirty="0">
                <a:solidFill>
                  <a:schemeClr val="tx2">
                    <a:lumMod val="50000"/>
                  </a:schemeClr>
                </a:solidFill>
              </a:rPr>
              <a:t>　　　　　　　　　 </a:t>
            </a:r>
            <a:r>
              <a:rPr lang="en-US" altLang="ja-JP" dirty="0">
                <a:solidFill>
                  <a:schemeClr val="tx2">
                    <a:lumMod val="50000"/>
                  </a:schemeClr>
                </a:solidFill>
              </a:rPr>
              <a:t>2019</a:t>
            </a:r>
            <a:r>
              <a:rPr lang="ja-JP" altLang="en-US" dirty="0">
                <a:solidFill>
                  <a:schemeClr val="tx2">
                    <a:lumMod val="50000"/>
                  </a:schemeClr>
                </a:solidFill>
              </a:rPr>
              <a:t>年 </a:t>
            </a:r>
            <a:r>
              <a:rPr lang="en-US" altLang="ja-JP" dirty="0">
                <a:solidFill>
                  <a:schemeClr val="tx2">
                    <a:lumMod val="50000"/>
                  </a:schemeClr>
                </a:solidFill>
              </a:rPr>
              <a:t>9</a:t>
            </a:r>
            <a:r>
              <a:rPr lang="ja-JP" altLang="en-US" dirty="0">
                <a:solidFill>
                  <a:schemeClr val="tx2">
                    <a:lumMod val="50000"/>
                  </a:schemeClr>
                </a:solidFill>
              </a:rPr>
              <a:t>月</a:t>
            </a:r>
            <a:r>
              <a:rPr lang="en-US" altLang="ja-JP" dirty="0">
                <a:solidFill>
                  <a:schemeClr val="tx2">
                    <a:lumMod val="50000"/>
                  </a:schemeClr>
                </a:solidFill>
              </a:rPr>
              <a:t>13</a:t>
            </a:r>
            <a:r>
              <a:rPr lang="ja-JP" altLang="en-US" dirty="0">
                <a:solidFill>
                  <a:schemeClr val="tx2">
                    <a:lumMod val="50000"/>
                  </a:schemeClr>
                </a:solidFill>
              </a:rPr>
              <a:t>日～</a:t>
            </a:r>
            <a:r>
              <a:rPr lang="en-US" altLang="ja-JP" dirty="0">
                <a:solidFill>
                  <a:schemeClr val="tx2">
                    <a:lumMod val="50000"/>
                  </a:schemeClr>
                </a:solidFill>
              </a:rPr>
              <a:t>2020</a:t>
            </a:r>
            <a:r>
              <a:rPr lang="ja-JP" altLang="en-US" dirty="0">
                <a:solidFill>
                  <a:schemeClr val="tx2">
                    <a:lumMod val="50000"/>
                  </a:schemeClr>
                </a:solidFill>
              </a:rPr>
              <a:t>年 </a:t>
            </a:r>
            <a:r>
              <a:rPr lang="en-US" altLang="ja-JP" dirty="0">
                <a:solidFill>
                  <a:schemeClr val="tx2">
                    <a:lumMod val="50000"/>
                  </a:schemeClr>
                </a:solidFill>
              </a:rPr>
              <a:t>6</a:t>
            </a:r>
            <a:r>
              <a:rPr lang="ja-JP" altLang="en-US" dirty="0">
                <a:solidFill>
                  <a:schemeClr val="tx2">
                    <a:lumMod val="50000"/>
                  </a:schemeClr>
                </a:solidFill>
              </a:rPr>
              <a:t>月</a:t>
            </a:r>
            <a:r>
              <a:rPr lang="en-US" altLang="ja-JP" dirty="0">
                <a:solidFill>
                  <a:schemeClr val="tx2">
                    <a:lumMod val="50000"/>
                  </a:schemeClr>
                </a:solidFill>
              </a:rPr>
              <a:t>18</a:t>
            </a:r>
            <a:r>
              <a:rPr lang="ja-JP" altLang="en-US" dirty="0">
                <a:solidFill>
                  <a:schemeClr val="tx2">
                    <a:lumMod val="50000"/>
                  </a:schemeClr>
                </a:solidFill>
              </a:rPr>
              <a:t>日</a:t>
            </a:r>
            <a:endParaRPr lang="en-US" altLang="zh-TW" dirty="0">
              <a:solidFill>
                <a:schemeClr val="tx2">
                  <a:lumMod val="50000"/>
                </a:schemeClr>
              </a:solidFill>
            </a:endParaRPr>
          </a:p>
          <a:p>
            <a:pPr marL="0" indent="0">
              <a:buNone/>
            </a:pPr>
            <a:r>
              <a:rPr lang="ja-JP" altLang="en-US" sz="3000" dirty="0">
                <a:solidFill>
                  <a:schemeClr val="accent5">
                    <a:lumMod val="75000"/>
                  </a:schemeClr>
                </a:solidFill>
              </a:rPr>
              <a:t>理由　</a:t>
            </a:r>
            <a:r>
              <a:rPr lang="en-US" altLang="ja-JP" sz="3000" dirty="0">
                <a:solidFill>
                  <a:schemeClr val="accent5">
                    <a:lumMod val="75000"/>
                  </a:schemeClr>
                </a:solidFill>
              </a:rPr>
              <a:t>202</a:t>
            </a:r>
            <a:r>
              <a:rPr lang="ja-JP" altLang="en-US" sz="3000" dirty="0">
                <a:solidFill>
                  <a:schemeClr val="accent5">
                    <a:lumMod val="75000"/>
                  </a:schemeClr>
                </a:solidFill>
              </a:rPr>
              <a:t>１年４月１２日</a:t>
            </a:r>
            <a:endParaRPr lang="en-US" altLang="ja-JP" sz="3000" dirty="0">
              <a:solidFill>
                <a:schemeClr val="accent5">
                  <a:lumMod val="75000"/>
                </a:schemeClr>
              </a:solidFill>
            </a:endParaRPr>
          </a:p>
          <a:p>
            <a:pPr marL="0" indent="0">
              <a:buNone/>
            </a:pPr>
            <a:r>
              <a:rPr lang="ja-JP" altLang="en-US" sz="3000" dirty="0">
                <a:solidFill>
                  <a:schemeClr val="accent5">
                    <a:lumMod val="75000"/>
                  </a:schemeClr>
                </a:solidFill>
              </a:rPr>
              <a:t>委託製造所において、薬液充填エリアを中心に清浄度確認のため実施が定められている環境モニタリング試験（浮遊微粒子、付着菌・浮遊菌・落下菌）に不備があり、適切に実施されていなかったことが判明致しました。本製剤は、溶液充填後に滅菌工程を有し、これまで市場出荷したロットについては、無菌試験及び不溶性微粒子試験を含むすべての承認規格に適合しており、製品の品質に与える影響はきわめて低いと考えられるものの、製品品質を適切な記録をもって完全に保証できていないため、現在市場に流通している該当ロットについて自主回収することにいたしました。</a:t>
            </a:r>
            <a:endParaRPr lang="en-US" altLang="ja-JP" sz="3000" dirty="0">
              <a:solidFill>
                <a:schemeClr val="accent5">
                  <a:lumMod val="75000"/>
                </a:schemeClr>
              </a:solidFill>
            </a:endParaRPr>
          </a:p>
          <a:p>
            <a:pPr marL="0" indent="0">
              <a:buNone/>
            </a:pPr>
            <a:r>
              <a:rPr lang="ja-JP" altLang="en-US" sz="3000" dirty="0">
                <a:solidFill>
                  <a:srgbClr val="C00000"/>
                </a:solidFill>
              </a:rPr>
              <a:t>⇒共和クリティケア関連の回収ですが、どうして半年後なのでしょうか？</a:t>
            </a:r>
            <a:endParaRPr lang="en-US" altLang="ja-JP" sz="3000"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2719</TotalTime>
  <Words>215</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(1)ニトログリセリン点滴静注25mg/50mL「TE」 　　　　　　 (2)ニトログリセリン点滴静注50mg/100mL「TE」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260</cp:revision>
  <dcterms:created xsi:type="dcterms:W3CDTF">2015-03-05T03:29:01Z</dcterms:created>
  <dcterms:modified xsi:type="dcterms:W3CDTF">2021-04-13T03:28:48Z</dcterms:modified>
</cp:coreProperties>
</file>