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0" d="100"/>
          <a:sy n="50" d="100"/>
        </p:scale>
        <p:origin x="34" y="8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2"/>
            <a:ext cx="12192000" cy="1036318"/>
          </a:xfrm>
        </p:spPr>
        <p:txBody>
          <a:bodyPr>
            <a:noAutofit/>
          </a:bodyPr>
          <a:lstStyle/>
          <a:p>
            <a:r>
              <a:rPr lang="ja-JP" altLang="en-US" sz="3200" dirty="0">
                <a:sym typeface="Wingdings" panose="05000000000000000000" pitchFamily="2" charset="2"/>
              </a:rPr>
              <a:t>販売名　　アステマリン３号ＭＧ輸液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36320"/>
            <a:ext cx="12191999" cy="5821680"/>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en-US" altLang="ja-JP" dirty="0">
                <a:solidFill>
                  <a:schemeClr val="tx2">
                    <a:lumMod val="50000"/>
                  </a:schemeClr>
                </a:solidFill>
              </a:rPr>
              <a:t>M037AD3</a:t>
            </a:r>
            <a:r>
              <a:rPr lang="ja-JP" altLang="en-US" dirty="0">
                <a:solidFill>
                  <a:schemeClr val="tx2">
                    <a:lumMod val="50000"/>
                  </a:schemeClr>
                </a:solidFill>
              </a:rPr>
              <a:t>　 　　　</a:t>
            </a:r>
            <a:r>
              <a:rPr lang="en-US" altLang="ja-JP" dirty="0">
                <a:solidFill>
                  <a:schemeClr val="tx2">
                    <a:lumMod val="50000"/>
                  </a:schemeClr>
                </a:solidFill>
              </a:rPr>
              <a:t>2,360 </a:t>
            </a:r>
            <a:r>
              <a:rPr lang="ja-JP" altLang="en-US" dirty="0">
                <a:solidFill>
                  <a:schemeClr val="tx2">
                    <a:lumMod val="50000"/>
                  </a:schemeClr>
                </a:solidFill>
              </a:rPr>
              <a:t>　　　　　　　　　 </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4</a:t>
            </a:r>
            <a:r>
              <a:rPr lang="ja-JP" altLang="en-US" dirty="0">
                <a:solidFill>
                  <a:schemeClr val="tx2">
                    <a:lumMod val="50000"/>
                  </a:schemeClr>
                </a:solidFill>
              </a:rPr>
              <a:t>月</a:t>
            </a:r>
            <a:r>
              <a:rPr lang="en-US" altLang="ja-JP" dirty="0">
                <a:solidFill>
                  <a:schemeClr val="tx2">
                    <a:lumMod val="50000"/>
                  </a:schemeClr>
                </a:solidFill>
              </a:rPr>
              <a:t>15</a:t>
            </a:r>
            <a:r>
              <a:rPr lang="ja-JP" altLang="en-US" dirty="0">
                <a:solidFill>
                  <a:schemeClr val="tx2">
                    <a:lumMod val="50000"/>
                  </a:schemeClr>
                </a:solidFill>
              </a:rPr>
              <a:t>日</a:t>
            </a:r>
            <a:endParaRPr lang="en-US" altLang="zh-TW" dirty="0">
              <a:solidFill>
                <a:schemeClr val="tx2">
                  <a:lumMod val="50000"/>
                </a:schemeClr>
              </a:solidFill>
            </a:endParaRPr>
          </a:p>
          <a:p>
            <a:pPr marL="0" indent="0">
              <a:buNone/>
            </a:pPr>
            <a:r>
              <a:rPr lang="ja-JP" altLang="en-US" sz="3200" dirty="0">
                <a:solidFill>
                  <a:schemeClr val="accent5">
                    <a:lumMod val="75000"/>
                  </a:schemeClr>
                </a:solidFill>
              </a:rPr>
              <a:t>理由　</a:t>
            </a:r>
            <a:r>
              <a:rPr lang="en-US" altLang="ja-JP" sz="3200" dirty="0">
                <a:solidFill>
                  <a:schemeClr val="accent5">
                    <a:lumMod val="75000"/>
                  </a:schemeClr>
                </a:solidFill>
              </a:rPr>
              <a:t>202</a:t>
            </a:r>
            <a:r>
              <a:rPr lang="ja-JP" altLang="en-US" sz="3200" dirty="0">
                <a:solidFill>
                  <a:schemeClr val="accent5">
                    <a:lumMod val="75000"/>
                  </a:schemeClr>
                </a:solidFill>
              </a:rPr>
              <a:t>１年３月２２日</a:t>
            </a:r>
            <a:endParaRPr lang="en-US" altLang="ja-JP" sz="3200" dirty="0">
              <a:solidFill>
                <a:schemeClr val="accent5">
                  <a:lumMod val="75000"/>
                </a:schemeClr>
              </a:solidFill>
            </a:endParaRPr>
          </a:p>
          <a:p>
            <a:pPr marL="0" indent="0">
              <a:buNone/>
            </a:pPr>
            <a:r>
              <a:rPr lang="ja-JP" altLang="en-US" sz="3200" dirty="0">
                <a:solidFill>
                  <a:schemeClr val="accent5">
                    <a:lumMod val="75000"/>
                  </a:schemeClr>
                </a:solidFill>
              </a:rPr>
              <a:t>当該ロットにて、異物が混入した製品、</a:t>
            </a:r>
            <a:r>
              <a:rPr lang="en-US" altLang="ja-JP" sz="3200" dirty="0">
                <a:solidFill>
                  <a:schemeClr val="accent5">
                    <a:lumMod val="75000"/>
                  </a:schemeClr>
                </a:solidFill>
              </a:rPr>
              <a:t>1</a:t>
            </a:r>
            <a:r>
              <a:rPr lang="ja-JP" altLang="en-US" sz="3200" dirty="0">
                <a:solidFill>
                  <a:schemeClr val="accent5">
                    <a:lumMod val="75000"/>
                  </a:schemeClr>
                </a:solidFill>
              </a:rPr>
              <a:t>ボトルが発見されたとの連絡を受け、調査した結果、容器内に製造機器由来の微細な金属及び繊維様異物が混入していることが判明致しました。さらに調査を進めました結果、当該ロットに</a:t>
            </a:r>
            <a:r>
              <a:rPr lang="en-US" altLang="ja-JP" sz="3200" dirty="0">
                <a:solidFill>
                  <a:schemeClr val="accent5">
                    <a:lumMod val="75000"/>
                  </a:schemeClr>
                </a:solidFill>
              </a:rPr>
              <a:t>1</a:t>
            </a:r>
            <a:r>
              <a:rPr lang="ja-JP" altLang="en-US" sz="3200" dirty="0">
                <a:solidFill>
                  <a:schemeClr val="accent5">
                    <a:lumMod val="75000"/>
                  </a:schemeClr>
                </a:solidFill>
              </a:rPr>
              <a:t>本のみ混入しているとは断定できず、製品品質を完全に担保できると保証できないことから、自主回収の判断に至りました。</a:t>
            </a:r>
            <a:endParaRPr lang="en-US" altLang="ja-JP" sz="3200" dirty="0">
              <a:solidFill>
                <a:srgbClr val="C00000"/>
              </a:solidFill>
            </a:endParaRPr>
          </a:p>
          <a:p>
            <a:pPr marL="0" indent="0">
              <a:buNone/>
            </a:pPr>
            <a:r>
              <a:rPr lang="ja-JP" altLang="en-US" sz="3200" dirty="0">
                <a:solidFill>
                  <a:srgbClr val="C00000"/>
                </a:solidFill>
              </a:rPr>
              <a:t>⇒</a:t>
            </a:r>
            <a:r>
              <a:rPr lang="en-US" altLang="ja-JP" sz="3200" dirty="0">
                <a:solidFill>
                  <a:srgbClr val="C00000"/>
                </a:solidFill>
              </a:rPr>
              <a:t>1</a:t>
            </a:r>
            <a:r>
              <a:rPr lang="ja-JP" altLang="en-US" sz="3200" dirty="0">
                <a:solidFill>
                  <a:srgbClr val="C00000"/>
                </a:solidFill>
              </a:rPr>
              <a:t>ロットだけと当局を説得できたのでしょう。</a:t>
            </a:r>
            <a:endParaRPr lang="en-US" altLang="ja-JP" sz="3200" dirty="0">
              <a:solidFill>
                <a:srgbClr val="C00000"/>
              </a:solidFill>
            </a:endParaRPr>
          </a:p>
          <a:p>
            <a:pPr marL="0" indent="0">
              <a:buNone/>
            </a:pPr>
            <a:r>
              <a:rPr lang="ja-JP" altLang="en-US" sz="3200" dirty="0">
                <a:solidFill>
                  <a:srgbClr val="C00000"/>
                </a:solidFill>
              </a:rPr>
              <a:t>それとも当局は他のロットへの拡大を言わなかったのでしょうか？</a:t>
            </a:r>
            <a:endParaRPr lang="en-US" altLang="ja-JP" sz="3200" dirty="0">
              <a:solidFill>
                <a:srgbClr val="C00000"/>
              </a:solidFill>
            </a:endParaRPr>
          </a:p>
        </p:txBody>
      </p:sp>
      <p:sp>
        <p:nvSpPr>
          <p:cNvPr id="4" name="Rectangle 1">
            <a:extLst>
              <a:ext uri="{FF2B5EF4-FFF2-40B4-BE49-F238E27FC236}">
                <a16:creationId xmlns:a16="http://schemas.microsoft.com/office/drawing/2014/main" id="{24DAC824-0786-42FE-8771-EB266DA5BC78}"/>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2710</TotalTime>
  <Words>145</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アステマリン３号ＭＧ輸液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258</cp:revision>
  <dcterms:created xsi:type="dcterms:W3CDTF">2015-03-05T03:29:01Z</dcterms:created>
  <dcterms:modified xsi:type="dcterms:W3CDTF">2021-03-23T10:08:11Z</dcterms:modified>
</cp:coreProperties>
</file>