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0" d="100"/>
          <a:sy n="50" d="100"/>
        </p:scale>
        <p:origin x="34" y="8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2021/3/23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2"/>
            <a:ext cx="12192000" cy="1036318"/>
          </a:xfrm>
        </p:spPr>
        <p:txBody>
          <a:bodyPr>
            <a:noAutofit/>
          </a:bodyPr>
          <a:lstStyle/>
          <a:p>
            <a:r>
              <a:rPr lang="ja-JP" altLang="en-US" sz="3200" dirty="0">
                <a:sym typeface="Wingdings" panose="05000000000000000000" pitchFamily="2" charset="2"/>
              </a:rPr>
              <a:t>販売名　　ヒストミン点鼻薬 　　　　　　</a:t>
            </a:r>
            <a:r>
              <a:rPr lang="ja-JP" altLang="en-US" sz="3200" dirty="0">
                <a:solidFill>
                  <a:srgbClr val="C00000"/>
                </a:solidFill>
              </a:rPr>
              <a:t>製品回収　</a:t>
            </a:r>
            <a:r>
              <a:rPr lang="ja-JP" altLang="en-US" sz="3200" dirty="0">
                <a:sym typeface="Wingdings" panose="05000000000000000000" pitchFamily="2" charset="2"/>
              </a:rPr>
              <a:t>　</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36320"/>
            <a:ext cx="12191999" cy="5821680"/>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２　　　　　　　　</a:t>
            </a:r>
            <a:r>
              <a:rPr lang="en-US" altLang="ja-JP" dirty="0">
                <a:solidFill>
                  <a:schemeClr val="tx2">
                    <a:lumMod val="50000"/>
                  </a:schemeClr>
                </a:solidFill>
              </a:rPr>
              <a:t>19.533</a:t>
            </a:r>
            <a:r>
              <a:rPr lang="zh-TW" altLang="en-US" dirty="0">
                <a:solidFill>
                  <a:schemeClr val="tx2">
                    <a:lumMod val="50000"/>
                  </a:schemeClr>
                </a:solidFill>
              </a:rPr>
              <a:t>個</a:t>
            </a:r>
            <a:r>
              <a:rPr lang="ja-JP" altLang="en-US" dirty="0">
                <a:solidFill>
                  <a:schemeClr val="tx2">
                    <a:lumMod val="50000"/>
                  </a:schemeClr>
                </a:solidFill>
              </a:rPr>
              <a:t>　　　　　</a:t>
            </a:r>
            <a:r>
              <a:rPr lang="en-US" altLang="zh-TW" dirty="0">
                <a:solidFill>
                  <a:schemeClr val="tx2">
                    <a:lumMod val="50000"/>
                  </a:schemeClr>
                </a:solidFill>
              </a:rPr>
              <a:t>20</a:t>
            </a:r>
            <a:r>
              <a:rPr lang="en-US" altLang="ja-JP" dirty="0">
                <a:solidFill>
                  <a:schemeClr val="tx2">
                    <a:lumMod val="50000"/>
                  </a:schemeClr>
                </a:solidFill>
              </a:rPr>
              <a:t>21</a:t>
            </a:r>
            <a:r>
              <a:rPr lang="zh-TW" altLang="en-US" dirty="0">
                <a:solidFill>
                  <a:schemeClr val="tx2">
                    <a:lumMod val="50000"/>
                  </a:schemeClr>
                </a:solidFill>
              </a:rPr>
              <a:t>年</a:t>
            </a:r>
            <a:r>
              <a:rPr lang="en-US" altLang="ja-JP" dirty="0">
                <a:solidFill>
                  <a:schemeClr val="tx2">
                    <a:lumMod val="50000"/>
                  </a:schemeClr>
                </a:solidFill>
              </a:rPr>
              <a:t>1</a:t>
            </a:r>
            <a:r>
              <a:rPr lang="zh-TW" altLang="en-US" dirty="0">
                <a:solidFill>
                  <a:schemeClr val="tx2">
                    <a:lumMod val="50000"/>
                  </a:schemeClr>
                </a:solidFill>
              </a:rPr>
              <a:t>月～</a:t>
            </a:r>
            <a:r>
              <a:rPr lang="en-US" altLang="zh-TW" dirty="0">
                <a:solidFill>
                  <a:schemeClr val="tx2">
                    <a:lumMod val="50000"/>
                  </a:schemeClr>
                </a:solidFill>
              </a:rPr>
              <a:t>2021</a:t>
            </a:r>
            <a:r>
              <a:rPr lang="zh-TW" altLang="en-US" dirty="0">
                <a:solidFill>
                  <a:schemeClr val="tx2">
                    <a:lumMod val="50000"/>
                  </a:schemeClr>
                </a:solidFill>
              </a:rPr>
              <a:t>年</a:t>
            </a:r>
            <a:r>
              <a:rPr lang="en-US" altLang="ja-JP" dirty="0">
                <a:solidFill>
                  <a:schemeClr val="tx2">
                    <a:lumMod val="50000"/>
                  </a:schemeClr>
                </a:solidFill>
              </a:rPr>
              <a:t>3</a:t>
            </a:r>
            <a:r>
              <a:rPr lang="zh-TW" altLang="en-US" dirty="0">
                <a:solidFill>
                  <a:schemeClr val="tx2">
                    <a:lumMod val="50000"/>
                  </a:schemeClr>
                </a:solidFill>
              </a:rPr>
              <a:t>月</a:t>
            </a:r>
            <a:endParaRPr lang="en-US" altLang="zh-TW" dirty="0">
              <a:solidFill>
                <a:schemeClr val="tx2">
                  <a:lumMod val="50000"/>
                </a:schemeClr>
              </a:solidFill>
            </a:endParaRPr>
          </a:p>
          <a:p>
            <a:pPr marL="0" indent="0">
              <a:buNone/>
            </a:pPr>
            <a:r>
              <a:rPr lang="ja-JP" altLang="en-US" sz="3200" dirty="0">
                <a:solidFill>
                  <a:schemeClr val="accent5">
                    <a:lumMod val="75000"/>
                  </a:schemeClr>
                </a:solidFill>
              </a:rPr>
              <a:t>理由　</a:t>
            </a:r>
            <a:r>
              <a:rPr lang="en-US" altLang="ja-JP" sz="3200" dirty="0">
                <a:solidFill>
                  <a:schemeClr val="accent5">
                    <a:lumMod val="75000"/>
                  </a:schemeClr>
                </a:solidFill>
              </a:rPr>
              <a:t>202</a:t>
            </a:r>
            <a:r>
              <a:rPr lang="ja-JP" altLang="en-US" sz="3200" dirty="0">
                <a:solidFill>
                  <a:schemeClr val="accent5">
                    <a:lumMod val="75000"/>
                  </a:schemeClr>
                </a:solidFill>
              </a:rPr>
              <a:t>１年３月</a:t>
            </a:r>
            <a:r>
              <a:rPr lang="en-US" altLang="ja-JP" sz="3200" dirty="0">
                <a:solidFill>
                  <a:schemeClr val="accent5">
                    <a:lumMod val="75000"/>
                  </a:schemeClr>
                </a:solidFill>
              </a:rPr>
              <a:t>16</a:t>
            </a:r>
            <a:r>
              <a:rPr lang="ja-JP" altLang="en-US" sz="3200" dirty="0">
                <a:solidFill>
                  <a:schemeClr val="accent5">
                    <a:lumMod val="75000"/>
                  </a:schemeClr>
                </a:solidFill>
              </a:rPr>
              <a:t>日</a:t>
            </a:r>
            <a:endParaRPr lang="en-US" altLang="ja-JP" sz="3200" dirty="0">
              <a:solidFill>
                <a:schemeClr val="accent5">
                  <a:lumMod val="75000"/>
                </a:schemeClr>
              </a:solidFill>
            </a:endParaRPr>
          </a:p>
          <a:p>
            <a:pPr marL="0" indent="0">
              <a:buNone/>
            </a:pPr>
            <a:r>
              <a:rPr lang="ja-JP" altLang="en-US" sz="3200" dirty="0">
                <a:solidFill>
                  <a:schemeClr val="accent5">
                    <a:lumMod val="75000"/>
                  </a:schemeClr>
                </a:solidFill>
              </a:rPr>
              <a:t>異なる名称及び製造販売業者名の容器が、充填作業中で混入し、外箱と充填容器の表示が異なる製品がロットの中に一部混入したことが確認されたことから当該製品を回収いたします。</a:t>
            </a:r>
          </a:p>
          <a:p>
            <a:pPr marL="0" indent="0">
              <a:buNone/>
            </a:pPr>
            <a:r>
              <a:rPr lang="ja-JP" altLang="en-US" sz="3200" dirty="0">
                <a:solidFill>
                  <a:schemeClr val="accent5">
                    <a:lumMod val="75000"/>
                  </a:schemeClr>
                </a:solidFill>
              </a:rPr>
              <a:t>なお、外箱表示は正しい表記です。また、混入した容器は、当該製品と同一薬効群（点鼻薬）の製品の容器であり、有効成分の種類及び量は異なりますが、用法・用量、効能・効果、使用上の注意事項及び包装規格は同一です。</a:t>
            </a:r>
            <a:endParaRPr lang="en-US" altLang="ja-JP" sz="3200" dirty="0">
              <a:solidFill>
                <a:srgbClr val="C00000"/>
              </a:solidFill>
            </a:endParaRPr>
          </a:p>
          <a:p>
            <a:pPr marL="0" indent="0">
              <a:buNone/>
            </a:pPr>
            <a:r>
              <a:rPr lang="ja-JP" altLang="en-US" sz="3200" dirty="0">
                <a:solidFill>
                  <a:srgbClr val="C00000"/>
                </a:solidFill>
              </a:rPr>
              <a:t>⇒製造ラインで容器のバーコード確認がなかったのでしょう。</a:t>
            </a:r>
            <a:endParaRPr lang="en-US" altLang="ja-JP" sz="3200" dirty="0">
              <a:solidFill>
                <a:srgbClr val="C00000"/>
              </a:solidFill>
            </a:endParaRPr>
          </a:p>
        </p:txBody>
      </p:sp>
      <p:sp>
        <p:nvSpPr>
          <p:cNvPr id="4" name="Rectangle 1">
            <a:extLst>
              <a:ext uri="{FF2B5EF4-FFF2-40B4-BE49-F238E27FC236}">
                <a16:creationId xmlns:a16="http://schemas.microsoft.com/office/drawing/2014/main" id="{24DAC824-0786-42FE-8771-EB266DA5BC78}"/>
              </a:ext>
            </a:extLst>
          </p:cNvPr>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2705</TotalTime>
  <Words>151</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ヒストミン点鼻薬 　　　　　　製品回収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256</cp:revision>
  <dcterms:created xsi:type="dcterms:W3CDTF">2015-03-05T03:29:01Z</dcterms:created>
  <dcterms:modified xsi:type="dcterms:W3CDTF">2021-03-23T10:03:02Z</dcterms:modified>
</cp:coreProperties>
</file>