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1" d="100"/>
          <a:sy n="41" d="100"/>
        </p:scale>
        <p:origin x="78"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2015/10/28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2015/10/28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838199"/>
          </a:xfrm>
        </p:spPr>
        <p:txBody>
          <a:bodyPr>
            <a:normAutofit/>
          </a:bodyPr>
          <a:lstStyle/>
          <a:p>
            <a:r>
              <a:rPr lang="ja-JP" altLang="en-US" sz="3600" dirty="0" smtClean="0"/>
              <a:t>販売名</a:t>
            </a:r>
            <a:r>
              <a:rPr lang="ja-JP" altLang="en-US" sz="3600" dirty="0">
                <a:sym typeface="Wingdings" panose="05000000000000000000" pitchFamily="2" charset="2"/>
              </a:rPr>
              <a:t>　</a:t>
            </a:r>
            <a:r>
              <a:rPr lang="ja-JP" altLang="en-US" sz="3600" dirty="0" smtClean="0">
                <a:sym typeface="Wingdings" panose="05000000000000000000" pitchFamily="2" charset="2"/>
              </a:rPr>
              <a:t>原薬製造所の</a:t>
            </a:r>
            <a:r>
              <a:rPr lang="en-US" altLang="ja-JP" sz="3600" dirty="0" smtClean="0">
                <a:sym typeface="Wingdings" panose="05000000000000000000" pitchFamily="2" charset="2"/>
              </a:rPr>
              <a:t>GMP</a:t>
            </a:r>
            <a:r>
              <a:rPr lang="ja-JP" altLang="en-US" sz="3600" dirty="0" smtClean="0">
                <a:sym typeface="Wingdings" panose="05000000000000000000" pitchFamily="2" charset="2"/>
              </a:rPr>
              <a:t>不適合　</a:t>
            </a:r>
            <a:r>
              <a:rPr lang="ja-JP" altLang="en-US" sz="3600" dirty="0">
                <a:sym typeface="Wingdings" panose="05000000000000000000" pitchFamily="2" charset="2"/>
              </a:rPr>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097280"/>
            <a:ext cx="12191999" cy="5760720"/>
          </a:xfrm>
        </p:spPr>
        <p:txBody>
          <a:bodyPr>
            <a:normAutofit fontScale="92500" lnSpcReduction="20000"/>
          </a:bodyPr>
          <a:lstStyle/>
          <a:p>
            <a:pPr marL="0" indent="0">
              <a:buNone/>
            </a:pPr>
            <a:r>
              <a:rPr lang="ja-JP" altLang="en-US" dirty="0"/>
              <a:t>株式会社</a:t>
            </a:r>
            <a:r>
              <a:rPr lang="ja-JP" altLang="en-US" dirty="0" smtClean="0"/>
              <a:t>ポーラファルマ　</a:t>
            </a:r>
            <a:r>
              <a:rPr lang="en-US" altLang="ja-JP" dirty="0" smtClean="0"/>
              <a:t>(</a:t>
            </a:r>
            <a:r>
              <a:rPr lang="en-US" altLang="ja-JP" dirty="0"/>
              <a:t>1)</a:t>
            </a:r>
            <a:r>
              <a:rPr lang="ja-JP" altLang="en-US" dirty="0"/>
              <a:t>ルリコンクリーム１％</a:t>
            </a:r>
          </a:p>
          <a:p>
            <a:pPr marL="0" indent="0">
              <a:buNone/>
            </a:pPr>
            <a:r>
              <a:rPr lang="ja-JP" altLang="en-US" dirty="0" smtClean="0"/>
              <a:t>　　　　　　　　　　　　　　　　</a:t>
            </a:r>
            <a:r>
              <a:rPr lang="en-US" altLang="ja-JP" dirty="0" smtClean="0"/>
              <a:t>(</a:t>
            </a:r>
            <a:r>
              <a:rPr lang="en-US" altLang="ja-JP" dirty="0"/>
              <a:t>2)</a:t>
            </a:r>
            <a:r>
              <a:rPr lang="ja-JP" altLang="en-US" dirty="0"/>
              <a:t>ルリコン液１％</a:t>
            </a:r>
          </a:p>
          <a:p>
            <a:pPr marL="0" indent="0">
              <a:buNone/>
            </a:pPr>
            <a:r>
              <a:rPr lang="ja-JP" altLang="en-US" dirty="0" smtClean="0"/>
              <a:t>　　　　　　　　　　　　　　　　</a:t>
            </a:r>
            <a:r>
              <a:rPr lang="en-US" altLang="ja-JP" dirty="0" smtClean="0"/>
              <a:t>(</a:t>
            </a:r>
            <a:r>
              <a:rPr lang="en-US" altLang="ja-JP" dirty="0"/>
              <a:t>3)</a:t>
            </a:r>
            <a:r>
              <a:rPr lang="ja-JP" altLang="en-US" dirty="0"/>
              <a:t>ルリコン軟膏</a:t>
            </a:r>
            <a:r>
              <a:rPr lang="ja-JP" altLang="en-US" dirty="0" smtClean="0"/>
              <a:t>１％</a:t>
            </a:r>
            <a:endParaRPr lang="en-US" altLang="ja-JP" dirty="0" smtClean="0"/>
          </a:p>
          <a:p>
            <a:pPr marL="0" indent="0">
              <a:buNone/>
            </a:pPr>
            <a:endParaRPr lang="en-US" altLang="ja-JP" sz="900" dirty="0"/>
          </a:p>
          <a:p>
            <a:pPr marL="0" indent="0">
              <a:buNone/>
            </a:pPr>
            <a:r>
              <a:rPr lang="ja-JP" altLang="en-US" dirty="0" smtClean="0"/>
              <a:t>マルホ</a:t>
            </a:r>
            <a:r>
              <a:rPr lang="ja-JP" altLang="en-US" dirty="0"/>
              <a:t>株式</a:t>
            </a:r>
            <a:r>
              <a:rPr lang="ja-JP" altLang="en-US" dirty="0" smtClean="0"/>
              <a:t>会社　　　　　　</a:t>
            </a:r>
            <a:r>
              <a:rPr lang="en-US" altLang="ja-JP" dirty="0" smtClean="0"/>
              <a:t>(1</a:t>
            </a:r>
            <a:r>
              <a:rPr lang="en-US" altLang="ja-JP" dirty="0"/>
              <a:t>)</a:t>
            </a:r>
            <a:r>
              <a:rPr lang="ja-JP" altLang="en-US" dirty="0"/>
              <a:t>アスタットクリーム</a:t>
            </a:r>
            <a:r>
              <a:rPr lang="en-US" altLang="ja-JP" dirty="0"/>
              <a:t>1</a:t>
            </a:r>
            <a:r>
              <a:rPr lang="ja-JP" altLang="en-US" dirty="0" smtClean="0"/>
              <a:t>％</a:t>
            </a:r>
            <a:endParaRPr lang="en-US" altLang="ja-JP" dirty="0" smtClean="0"/>
          </a:p>
          <a:p>
            <a:pPr marL="0" indent="0">
              <a:buNone/>
            </a:pPr>
            <a:r>
              <a:rPr lang="ja-JP" altLang="en-US" dirty="0" smtClean="0"/>
              <a:t>　　　　　　　　　　　　　　　　</a:t>
            </a:r>
            <a:r>
              <a:rPr lang="en-US" altLang="ja-JP" dirty="0" smtClean="0"/>
              <a:t>(</a:t>
            </a:r>
            <a:r>
              <a:rPr lang="en-US" altLang="ja-JP" dirty="0"/>
              <a:t>2)</a:t>
            </a:r>
            <a:r>
              <a:rPr lang="ja-JP" altLang="en-US" dirty="0"/>
              <a:t>アスタット外用液</a:t>
            </a:r>
            <a:r>
              <a:rPr lang="en-US" altLang="ja-JP" dirty="0"/>
              <a:t>1</a:t>
            </a:r>
            <a:r>
              <a:rPr lang="ja-JP" altLang="en-US" dirty="0" smtClean="0"/>
              <a:t>％</a:t>
            </a:r>
            <a:endParaRPr lang="en-US" altLang="ja-JP" dirty="0" smtClean="0"/>
          </a:p>
          <a:p>
            <a:pPr marL="0" indent="0">
              <a:buNone/>
            </a:pPr>
            <a:r>
              <a:rPr lang="ja-JP" altLang="en-US" dirty="0" smtClean="0"/>
              <a:t>　　　　　　　　　　　　　　　　</a:t>
            </a:r>
            <a:r>
              <a:rPr lang="en-US" altLang="ja-JP" dirty="0" smtClean="0"/>
              <a:t>(</a:t>
            </a:r>
            <a:r>
              <a:rPr lang="en-US" altLang="ja-JP" dirty="0"/>
              <a:t>3)</a:t>
            </a:r>
            <a:r>
              <a:rPr lang="ja-JP" altLang="en-US" dirty="0"/>
              <a:t>アスタット軟膏</a:t>
            </a:r>
            <a:r>
              <a:rPr lang="en-US" altLang="ja-JP" dirty="0"/>
              <a:t>1</a:t>
            </a:r>
            <a:r>
              <a:rPr lang="ja-JP" altLang="en-US" dirty="0" smtClean="0"/>
              <a:t>％</a:t>
            </a:r>
            <a:endParaRPr lang="en-US" altLang="ja-JP" dirty="0" smtClean="0"/>
          </a:p>
          <a:p>
            <a:pPr marL="0" indent="0">
              <a:buNone/>
            </a:pPr>
            <a:endParaRPr lang="en-US" altLang="ja-JP" sz="900" dirty="0" smtClean="0"/>
          </a:p>
          <a:p>
            <a:pPr marL="0" indent="0">
              <a:buNone/>
            </a:pPr>
            <a:r>
              <a:rPr lang="ja-JP" altLang="en-US" dirty="0"/>
              <a:t>第一三共ヘルスケア株式</a:t>
            </a:r>
            <a:r>
              <a:rPr lang="ja-JP" altLang="en-US" dirty="0" smtClean="0"/>
              <a:t>会社　　（</a:t>
            </a:r>
            <a:r>
              <a:rPr lang="ja-JP" altLang="en-US" dirty="0"/>
              <a:t>１）ピロエースＺ液</a:t>
            </a:r>
          </a:p>
          <a:p>
            <a:pPr marL="0" indent="0">
              <a:buNone/>
            </a:pPr>
            <a:r>
              <a:rPr lang="ja-JP" altLang="en-US" dirty="0" smtClean="0"/>
              <a:t>　　　　　　　　　　　　　　　　　　　　　（</a:t>
            </a:r>
            <a:r>
              <a:rPr lang="ja-JP" altLang="en-US" dirty="0"/>
              <a:t>２）ピロエースＺクリーム</a:t>
            </a:r>
          </a:p>
          <a:p>
            <a:pPr marL="0" indent="0">
              <a:buNone/>
            </a:pPr>
            <a:r>
              <a:rPr lang="ja-JP" altLang="en-US" dirty="0" smtClean="0"/>
              <a:t>　　　　　　　　　　　　　　　　　　　　　（</a:t>
            </a:r>
            <a:r>
              <a:rPr lang="ja-JP" altLang="en-US" dirty="0"/>
              <a:t>３）ピロエースＺ軟膏</a:t>
            </a:r>
          </a:p>
          <a:p>
            <a:pPr marL="0" indent="0">
              <a:buNone/>
            </a:pPr>
            <a:r>
              <a:rPr lang="ja-JP" altLang="en-US" dirty="0" smtClean="0"/>
              <a:t>　　　　　　　　　　　　　　　　　　　　　（</a:t>
            </a:r>
            <a:r>
              <a:rPr lang="ja-JP" altLang="en-US" dirty="0"/>
              <a:t>４）ピロエースＺ</a:t>
            </a:r>
            <a:r>
              <a:rPr lang="ja-JP" altLang="en-US" dirty="0" smtClean="0"/>
              <a:t>ジェットスプレー</a:t>
            </a:r>
            <a:endParaRPr lang="en-US" altLang="ja-JP" dirty="0" smtClean="0"/>
          </a:p>
          <a:p>
            <a:pPr marL="0" indent="0">
              <a:buNone/>
            </a:pPr>
            <a:endParaRPr lang="en-US" altLang="ja-JP" sz="1200" dirty="0" smtClean="0"/>
          </a:p>
          <a:p>
            <a:pPr marL="0" indent="0">
              <a:buNone/>
            </a:pPr>
            <a:r>
              <a:rPr lang="zh-TW" altLang="en-US" dirty="0"/>
              <a:t>東興薬品工業株式</a:t>
            </a:r>
            <a:r>
              <a:rPr lang="zh-TW" altLang="en-US" dirty="0" smtClean="0"/>
              <a:t>会社</a:t>
            </a:r>
            <a:r>
              <a:rPr lang="ja-JP" altLang="en-US" dirty="0" smtClean="0"/>
              <a:t>　　</a:t>
            </a:r>
            <a:r>
              <a:rPr lang="ja-JP" altLang="en-US" dirty="0" smtClean="0"/>
              <a:t>（</a:t>
            </a:r>
            <a:r>
              <a:rPr lang="ja-JP" altLang="en-US" dirty="0"/>
              <a:t>１）フットガンコーワ液</a:t>
            </a:r>
          </a:p>
          <a:p>
            <a:pPr marL="0" indent="0">
              <a:buNone/>
            </a:pPr>
            <a:r>
              <a:rPr lang="ja-JP" altLang="en-US" dirty="0" smtClean="0"/>
              <a:t>　　　　　　　　　　　　　　　　　（</a:t>
            </a:r>
            <a:r>
              <a:rPr lang="ja-JP" altLang="en-US" dirty="0"/>
              <a:t>２）フットガンコーワクリーム</a:t>
            </a:r>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741405"/>
          </a:xfrm>
        </p:spPr>
        <p:txBody>
          <a:bodyPr>
            <a:normAutofit/>
          </a:bodyPr>
          <a:lstStyle/>
          <a:p>
            <a:r>
              <a:rPr lang="ja-JP" altLang="en-US" sz="3600" dirty="0"/>
              <a:t>販売名</a:t>
            </a:r>
            <a:r>
              <a:rPr lang="ja-JP" altLang="en-US" sz="3600" dirty="0" smtClean="0"/>
              <a:t>：　</a:t>
            </a:r>
            <a:r>
              <a:rPr lang="ja-JP" altLang="en-US" sz="3600" dirty="0"/>
              <a:t>原薬製造所の</a:t>
            </a:r>
            <a:r>
              <a:rPr lang="en-US" altLang="ja-JP" sz="3600" dirty="0"/>
              <a:t>GMP</a:t>
            </a:r>
            <a:r>
              <a:rPr lang="ja-JP" altLang="en-US" sz="3600" dirty="0" smtClean="0"/>
              <a:t>不適合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27760"/>
            <a:ext cx="12191999" cy="5730240"/>
          </a:xfrm>
        </p:spPr>
        <p:txBody>
          <a:bodyPr>
            <a:normAutofit fontScale="925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en-US" altLang="ja-JP" dirty="0" smtClean="0"/>
              <a:t>10</a:t>
            </a:r>
            <a:r>
              <a:rPr lang="ja-JP" altLang="en-US" dirty="0" smtClean="0"/>
              <a:t>月</a:t>
            </a:r>
            <a:r>
              <a:rPr lang="en-US" altLang="ja-JP" dirty="0" smtClean="0"/>
              <a:t>27</a:t>
            </a:r>
            <a:r>
              <a:rPr lang="ja-JP" altLang="en-US" dirty="0" smtClean="0"/>
              <a:t>日</a:t>
            </a:r>
            <a:endParaRPr lang="ja-JP" altLang="en-US" dirty="0"/>
          </a:p>
          <a:p>
            <a:pPr marL="0" indent="0">
              <a:buNone/>
            </a:pPr>
            <a:r>
              <a:rPr lang="ja-JP" altLang="en-US" sz="3400" b="1" dirty="0">
                <a:solidFill>
                  <a:srgbClr val="C00000"/>
                </a:solidFill>
              </a:rPr>
              <a:t>本製品に使用される原薬の製造所において、</a:t>
            </a:r>
            <a:r>
              <a:rPr lang="en-US" altLang="ja-JP" sz="3400" b="1" dirty="0">
                <a:solidFill>
                  <a:srgbClr val="C00000"/>
                </a:solidFill>
              </a:rPr>
              <a:t>GMP</a:t>
            </a:r>
            <a:r>
              <a:rPr lang="ja-JP" altLang="en-US" sz="3400" b="1" dirty="0">
                <a:solidFill>
                  <a:srgbClr val="C00000"/>
                </a:solidFill>
              </a:rPr>
              <a:t>管理上の不備が判明いたしました</a:t>
            </a:r>
            <a:r>
              <a:rPr lang="ja-JP" altLang="en-US" sz="3400" dirty="0"/>
              <a:t>。弊社では当該不備を重く</a:t>
            </a:r>
            <a:r>
              <a:rPr lang="ja-JP" altLang="en-US" sz="3400" dirty="0" smtClean="0"/>
              <a:t>受け止め</a:t>
            </a:r>
            <a:r>
              <a:rPr lang="ja-JP" altLang="en-US" sz="3400" dirty="0"/>
              <a:t>、当該製品について、</a:t>
            </a:r>
            <a:r>
              <a:rPr lang="ja-JP" altLang="en-US" sz="3400" b="1" dirty="0">
                <a:solidFill>
                  <a:schemeClr val="accent5">
                    <a:lumMod val="75000"/>
                  </a:schemeClr>
                </a:solidFill>
              </a:rPr>
              <a:t>市場にある使用期限内のロットを自主回収</a:t>
            </a:r>
            <a:r>
              <a:rPr lang="ja-JP" altLang="en-US" sz="3400" dirty="0"/>
              <a:t>することと致します</a:t>
            </a:r>
            <a:r>
              <a:rPr lang="ja-JP" altLang="en-US" sz="3400" dirty="0" smtClean="0"/>
              <a:t>。</a:t>
            </a:r>
            <a:endParaRPr lang="ja-JP" altLang="en-US" sz="3400" dirty="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原薬製造業者では、ロット毎に品質評価を行い、また製剤製造業者にて原薬受け入れ時及び製品出荷前に品質試 験を実施して、製品の規格に適合していることを確認しております。 そのため、当該製品による重篤な健康被害が発生する可能性はないと考えます。 またこれまでに、本件に起因すると考えられる健康被害の報告はありません。 </a:t>
            </a:r>
            <a:endParaRPr lang="en-US" altLang="ja-JP" dirty="0" smtClean="0"/>
          </a:p>
          <a:p>
            <a:pPr marL="0" indent="0">
              <a:buNone/>
            </a:pPr>
            <a:r>
              <a:rPr lang="ja-JP" altLang="en-US" dirty="0" smtClean="0"/>
              <a:t>⇒</a:t>
            </a:r>
            <a:endParaRPr lang="en-US" altLang="ja-JP" dirty="0" smtClean="0"/>
          </a:p>
          <a:p>
            <a:pPr marL="0" indent="0">
              <a:buNone/>
            </a:pPr>
            <a:r>
              <a:rPr lang="ja-JP" altLang="en-US" sz="3400" dirty="0" smtClean="0"/>
              <a:t>原薬製造所での</a:t>
            </a:r>
            <a:r>
              <a:rPr lang="en-US" altLang="ja-JP" sz="3400" dirty="0" smtClean="0"/>
              <a:t>GMP</a:t>
            </a:r>
            <a:r>
              <a:rPr lang="ja-JP" altLang="en-US" sz="3400" dirty="0" smtClean="0"/>
              <a:t>不適合によりその原薬を使用した製品の回収は韓国の注射剤原薬製造所であったが、注射剤以外では初めてではないか</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8</Words>
  <Application>Microsoft Office PowerPoint</Application>
  <PresentationFormat>ワイド画面</PresentationFormat>
  <Paragraphs>23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新細明體</vt:lpstr>
      <vt:lpstr>Arial</vt:lpstr>
      <vt:lpstr>Calibri</vt:lpstr>
      <vt:lpstr>Calibri Light</vt:lpstr>
      <vt:lpstr>Wingdings</vt:lpstr>
      <vt:lpstr>Office テーマ</vt:lpstr>
      <vt:lpstr>販売名　原薬製造所のGMP不適合　　　 製品回収</vt:lpstr>
      <vt:lpstr>販売名：　原薬製造所のGMP不適合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43</cp:revision>
  <dcterms:created xsi:type="dcterms:W3CDTF">2015-03-05T03:29:01Z</dcterms:created>
  <dcterms:modified xsi:type="dcterms:W3CDTF">2015-10-28T03:53:37Z</dcterms:modified>
</cp:coreProperties>
</file>