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4" d="100"/>
          <a:sy n="44" d="100"/>
        </p:scale>
        <p:origin x="86" y="10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2021/3/20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1670536"/>
          </a:xfrm>
        </p:spPr>
        <p:txBody>
          <a:bodyPr>
            <a:noAutofit/>
          </a:bodyPr>
          <a:lstStyle/>
          <a:p>
            <a:r>
              <a:rPr lang="ja-JP" altLang="en-US" sz="3200" dirty="0">
                <a:sym typeface="Wingdings" panose="05000000000000000000" pitchFamily="2" charset="2"/>
              </a:rPr>
              <a:t>エピナスチン塩酸塩を</a:t>
            </a:r>
            <a:r>
              <a:rPr lang="en-US" altLang="ja-JP" sz="3200" dirty="0">
                <a:sym typeface="Wingdings" panose="05000000000000000000" pitchFamily="2" charset="2"/>
              </a:rPr>
              <a:t>4</a:t>
            </a:r>
            <a:r>
              <a:rPr lang="ja-JP" altLang="en-US" sz="3200" dirty="0">
                <a:sym typeface="Wingdings" panose="05000000000000000000" pitchFamily="2" charset="2"/>
              </a:rPr>
              <a:t>社が一斉回収、</a:t>
            </a:r>
            <a:r>
              <a:rPr lang="en-US" altLang="ja-JP" sz="3200" dirty="0">
                <a:sym typeface="Wingdings" panose="05000000000000000000" pitchFamily="2" charset="2"/>
              </a:rPr>
              <a:t>ICH M7</a:t>
            </a:r>
            <a:r>
              <a:rPr lang="ja-JP" altLang="en-US" sz="3200" dirty="0">
                <a:sym typeface="Wingdings" panose="05000000000000000000" pitchFamily="2" charset="2"/>
              </a:rPr>
              <a:t>でクラス</a:t>
            </a:r>
            <a:r>
              <a:rPr lang="en-US" altLang="ja-JP" sz="3200" dirty="0">
                <a:sym typeface="Wingdings" panose="05000000000000000000" pitchFamily="2" charset="2"/>
              </a:rPr>
              <a:t>2</a:t>
            </a:r>
            <a:r>
              <a:rPr lang="ja-JP" altLang="en-US" sz="3200" dirty="0">
                <a:sym typeface="Wingdings" panose="05000000000000000000" pitchFamily="2" charset="2"/>
              </a:rPr>
              <a:t>の不純物が基準値を超えて混入販売名　　レトロゾール錠</a:t>
            </a:r>
            <a:r>
              <a:rPr lang="en-US" altLang="ja-JP" sz="3200" dirty="0">
                <a:sym typeface="Wingdings" panose="05000000000000000000" pitchFamily="2" charset="2"/>
              </a:rPr>
              <a:t>2.5mg</a:t>
            </a:r>
            <a:r>
              <a:rPr lang="ja-JP" altLang="en-US" sz="3200" dirty="0">
                <a:sym typeface="Wingdings" panose="05000000000000000000" pitchFamily="2" charset="2"/>
              </a:rPr>
              <a:t>「テバ」 　　</a:t>
            </a:r>
            <a:r>
              <a:rPr lang="ja-JP" altLang="en-US" sz="3200" dirty="0">
                <a:solidFill>
                  <a:srgbClr val="C00000"/>
                </a:solidFill>
              </a:rPr>
              <a:t>製品回収</a:t>
            </a:r>
            <a:br>
              <a:rPr lang="en-US" altLang="ja-JP" sz="3200" dirty="0">
                <a:solidFill>
                  <a:srgbClr val="C00000"/>
                </a:solidFill>
              </a:rPr>
            </a:br>
            <a:r>
              <a:rPr lang="ja-JP" altLang="en-US" sz="2400" dirty="0">
                <a:solidFill>
                  <a:srgbClr val="C00000"/>
                </a:solidFill>
              </a:rPr>
              <a:t>　</a:t>
            </a:r>
            <a:r>
              <a:rPr lang="en-US" altLang="ja-JP" sz="2400" dirty="0">
                <a:solidFill>
                  <a:srgbClr val="C00000"/>
                </a:solidFill>
              </a:rPr>
              <a:t>https://ptj.jiho.jp/article/143353</a:t>
            </a:r>
            <a:r>
              <a:rPr lang="ja-JP" altLang="en-US" sz="2400" dirty="0">
                <a:sym typeface="Wingdings" panose="05000000000000000000" pitchFamily="2" charset="2"/>
              </a:rPr>
              <a:t>　</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1494692"/>
            <a:ext cx="12191999" cy="5363308"/>
          </a:xfrm>
        </p:spPr>
        <p:txBody>
          <a:bodyPr>
            <a:noAutofit/>
          </a:bodyPr>
          <a:lstStyle/>
          <a:p>
            <a:pPr marL="0" indent="0">
              <a:buNone/>
            </a:pPr>
            <a:r>
              <a:rPr lang="en-US" altLang="ja-JP" sz="3000" dirty="0">
                <a:solidFill>
                  <a:schemeClr val="tx2">
                    <a:lumMod val="50000"/>
                  </a:schemeClr>
                </a:solidFill>
              </a:rPr>
              <a:t>2021</a:t>
            </a:r>
            <a:r>
              <a:rPr lang="ja-JP" altLang="en-US" sz="3000" dirty="0">
                <a:solidFill>
                  <a:schemeClr val="tx2">
                    <a:lumMod val="50000"/>
                  </a:schemeClr>
                </a:solidFill>
              </a:rPr>
              <a:t>年</a:t>
            </a:r>
            <a:r>
              <a:rPr lang="en-US" altLang="ja-JP" sz="3000" dirty="0">
                <a:solidFill>
                  <a:schemeClr val="tx2">
                    <a:lumMod val="50000"/>
                  </a:schemeClr>
                </a:solidFill>
              </a:rPr>
              <a:t>3</a:t>
            </a:r>
            <a:r>
              <a:rPr lang="ja-JP" altLang="en-US" sz="3000" dirty="0">
                <a:solidFill>
                  <a:schemeClr val="tx2">
                    <a:lumMod val="50000"/>
                  </a:schemeClr>
                </a:solidFill>
              </a:rPr>
              <a:t>月</a:t>
            </a:r>
            <a:r>
              <a:rPr lang="en-US" altLang="ja-JP" sz="3000" dirty="0">
                <a:solidFill>
                  <a:schemeClr val="tx2">
                    <a:lumMod val="50000"/>
                  </a:schemeClr>
                </a:solidFill>
              </a:rPr>
              <a:t>15</a:t>
            </a:r>
            <a:r>
              <a:rPr lang="ja-JP" altLang="en-US" sz="3000" dirty="0">
                <a:solidFill>
                  <a:schemeClr val="tx2">
                    <a:lumMod val="50000"/>
                  </a:schemeClr>
                </a:solidFill>
              </a:rPr>
              <a:t>日、アレルギー性疾患治療薬エピナスチン塩酸塩ドライシロップについて、製造販売する先発・後発メーカー計</a:t>
            </a:r>
            <a:r>
              <a:rPr lang="en-US" altLang="ja-JP" sz="3000" dirty="0">
                <a:solidFill>
                  <a:schemeClr val="tx2">
                    <a:lumMod val="50000"/>
                  </a:schemeClr>
                </a:solidFill>
              </a:rPr>
              <a:t>4</a:t>
            </a:r>
            <a:r>
              <a:rPr lang="ja-JP" altLang="en-US" sz="3000" dirty="0">
                <a:solidFill>
                  <a:schemeClr val="tx2">
                    <a:lumMod val="50000"/>
                  </a:schemeClr>
                </a:solidFill>
              </a:rPr>
              <a:t>社が一斉に自主回収（クラス</a:t>
            </a:r>
            <a:r>
              <a:rPr lang="en-US" altLang="ja-JP" sz="3000" dirty="0">
                <a:solidFill>
                  <a:schemeClr val="tx2">
                    <a:lumMod val="50000"/>
                  </a:schemeClr>
                </a:solidFill>
              </a:rPr>
              <a:t>II</a:t>
            </a:r>
            <a:r>
              <a:rPr lang="ja-JP" altLang="en-US" sz="3000" dirty="0">
                <a:solidFill>
                  <a:schemeClr val="tx2">
                    <a:lumMod val="50000"/>
                  </a:schemeClr>
                </a:solidFill>
              </a:rPr>
              <a:t>）を開始した。</a:t>
            </a:r>
            <a:r>
              <a:rPr lang="en-US" altLang="ja-JP" sz="3000" dirty="0">
                <a:solidFill>
                  <a:schemeClr val="tx2">
                    <a:lumMod val="50000"/>
                  </a:schemeClr>
                </a:solidFill>
              </a:rPr>
              <a:t>ICH M7</a:t>
            </a:r>
            <a:r>
              <a:rPr lang="ja-JP" altLang="en-US" sz="3000" dirty="0">
                <a:solidFill>
                  <a:schemeClr val="tx2">
                    <a:lumMod val="50000"/>
                  </a:schemeClr>
                </a:solidFill>
              </a:rPr>
              <a:t>でクラス</a:t>
            </a:r>
            <a:r>
              <a:rPr lang="en-US" altLang="ja-JP" sz="3000" dirty="0">
                <a:solidFill>
                  <a:schemeClr val="tx2">
                    <a:lumMod val="50000"/>
                  </a:schemeClr>
                </a:solidFill>
              </a:rPr>
              <a:t>2</a:t>
            </a:r>
            <a:r>
              <a:rPr lang="ja-JP" altLang="en-US" sz="3000" dirty="0">
                <a:solidFill>
                  <a:schemeClr val="tx2">
                    <a:lumMod val="50000"/>
                  </a:schemeClr>
                </a:solidFill>
              </a:rPr>
              <a:t>に分類される可能性がある分解物が製剤中で許容限度値を超えていることが判明したためで、先発品の日本べーリンガーインゲルハイム（</a:t>
            </a:r>
            <a:r>
              <a:rPr lang="en-US" altLang="ja-JP" sz="3000" dirty="0">
                <a:solidFill>
                  <a:schemeClr val="tx2">
                    <a:lumMod val="50000"/>
                  </a:schemeClr>
                </a:solidFill>
              </a:rPr>
              <a:t>BI</a:t>
            </a:r>
            <a:r>
              <a:rPr lang="ja-JP" altLang="en-US" sz="3000" dirty="0">
                <a:solidFill>
                  <a:schemeClr val="tx2">
                    <a:lumMod val="50000"/>
                  </a:schemeClr>
                </a:solidFill>
              </a:rPr>
              <a:t>）と、後発医薬品を扱う沢井製薬、東和薬品、日医工がそれぞれ回収を行っている。</a:t>
            </a:r>
          </a:p>
          <a:p>
            <a:pPr marL="0" indent="0">
              <a:buNone/>
            </a:pPr>
            <a:r>
              <a:rPr lang="ja-JP" altLang="en-US" sz="3000" dirty="0">
                <a:solidFill>
                  <a:schemeClr val="tx2">
                    <a:lumMod val="50000"/>
                  </a:schemeClr>
                </a:solidFill>
              </a:rPr>
              <a:t>　回収されているのは、アレジオンドライシロップ１％（日本</a:t>
            </a:r>
            <a:r>
              <a:rPr lang="en-US" altLang="ja-JP" sz="3000" dirty="0">
                <a:solidFill>
                  <a:schemeClr val="tx2">
                    <a:lumMod val="50000"/>
                  </a:schemeClr>
                </a:solidFill>
              </a:rPr>
              <a:t>BI</a:t>
            </a:r>
            <a:r>
              <a:rPr lang="ja-JP" altLang="en-US" sz="3000" dirty="0">
                <a:solidFill>
                  <a:schemeClr val="tx2">
                    <a:lumMod val="50000"/>
                  </a:schemeClr>
                </a:solidFill>
              </a:rPr>
              <a:t>）、エピナスチン塩酸塩ＤＳ小児用１％「サワイ」（沢井製薬）、エピナスチン塩酸塩ＤＳ小児用１％「トーワ」（東和薬品）、エピナスチン塩酸塩ＤＳ１％小児用「日医工」（日医工）。</a:t>
            </a:r>
          </a:p>
          <a:p>
            <a:pPr marL="0" indent="0">
              <a:buNone/>
            </a:pPr>
            <a:r>
              <a:rPr lang="ja-JP" altLang="en-US" sz="3000" dirty="0">
                <a:solidFill>
                  <a:schemeClr val="tx2">
                    <a:lumMod val="50000"/>
                  </a:schemeClr>
                </a:solidFill>
              </a:rPr>
              <a:t>　</a:t>
            </a:r>
            <a:r>
              <a:rPr lang="en-US" altLang="ja-JP" sz="3000" dirty="0">
                <a:solidFill>
                  <a:schemeClr val="tx2">
                    <a:lumMod val="50000"/>
                  </a:schemeClr>
                </a:solidFill>
              </a:rPr>
              <a:t>4</a:t>
            </a:r>
            <a:r>
              <a:rPr lang="ja-JP" altLang="en-US" sz="3000" dirty="0">
                <a:solidFill>
                  <a:schemeClr val="tx2">
                    <a:lumMod val="50000"/>
                  </a:schemeClr>
                </a:solidFill>
              </a:rPr>
              <a:t>社はともに、「健康被害が生じる可能性は完全には否定できないものの、直ちに重篤な健康被害が発生する恐れはない」としている。</a:t>
            </a:r>
            <a:endParaRPr lang="en-US" altLang="ja-JP" sz="3000"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2708</TotalTime>
  <Words>228</Words>
  <Application>Microsoft Office PowerPoint</Application>
  <PresentationFormat>ワイド画面</PresentationFormat>
  <Paragraphs>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エピナスチン塩酸塩を4社が一斉回収、ICH M7でクラス2の不純物が基準値を超えて混入販売名　　レトロゾール錠2.5mg「テバ」 　　製品回収 　https://ptj.jiho.jp/article/143353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256</cp:revision>
  <dcterms:created xsi:type="dcterms:W3CDTF">2015-03-05T03:29:01Z</dcterms:created>
  <dcterms:modified xsi:type="dcterms:W3CDTF">2021-03-20T04:53:55Z</dcterms:modified>
</cp:coreProperties>
</file>