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0" d="100"/>
          <a:sy n="40" d="100"/>
        </p:scale>
        <p:origin x="62" y="12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2"/>
            <a:ext cx="12192000" cy="567558"/>
          </a:xfrm>
        </p:spPr>
        <p:txBody>
          <a:bodyPr>
            <a:noAutofit/>
          </a:bodyPr>
          <a:lstStyle/>
          <a:p>
            <a:r>
              <a:rPr lang="ja-JP" altLang="en-US" sz="3200" dirty="0">
                <a:sym typeface="Wingdings" panose="05000000000000000000" pitchFamily="2" charset="2"/>
              </a:rPr>
              <a:t>販売名　　サロンパスホット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567559"/>
            <a:ext cx="12191999" cy="6290441"/>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８　　　　　　　</a:t>
            </a:r>
            <a:r>
              <a:rPr lang="en-US" altLang="ja-JP" dirty="0">
                <a:solidFill>
                  <a:schemeClr val="tx2">
                    <a:lumMod val="50000"/>
                  </a:schemeClr>
                </a:solidFill>
              </a:rPr>
              <a:t>12,920</a:t>
            </a:r>
            <a:r>
              <a:rPr lang="ja-JP" altLang="en-US" dirty="0">
                <a:solidFill>
                  <a:schemeClr val="tx2">
                    <a:lumMod val="50000"/>
                  </a:schemeClr>
                </a:solidFill>
              </a:rPr>
              <a:t>袋　　　</a:t>
            </a:r>
            <a:r>
              <a:rPr lang="en-US" altLang="ja-JP" dirty="0">
                <a:solidFill>
                  <a:schemeClr val="tx2">
                    <a:lumMod val="50000"/>
                  </a:schemeClr>
                </a:solidFill>
              </a:rPr>
              <a:t>2017</a:t>
            </a:r>
            <a:r>
              <a:rPr lang="ja-JP" altLang="en-US" dirty="0">
                <a:solidFill>
                  <a:schemeClr val="tx2">
                    <a:lumMod val="50000"/>
                  </a:schemeClr>
                </a:solidFill>
              </a:rPr>
              <a:t>年</a:t>
            </a:r>
            <a:r>
              <a:rPr lang="en-US" altLang="ja-JP" dirty="0">
                <a:solidFill>
                  <a:schemeClr val="tx2">
                    <a:lumMod val="50000"/>
                  </a:schemeClr>
                </a:solidFill>
              </a:rPr>
              <a:t>12</a:t>
            </a:r>
            <a:r>
              <a:rPr lang="ja-JP" altLang="en-US" dirty="0">
                <a:solidFill>
                  <a:schemeClr val="tx2">
                    <a:lumMod val="50000"/>
                  </a:schemeClr>
                </a:solidFill>
              </a:rPr>
              <a:t>月</a:t>
            </a:r>
            <a:r>
              <a:rPr lang="en-US" altLang="ja-JP" dirty="0">
                <a:solidFill>
                  <a:schemeClr val="tx2">
                    <a:lumMod val="50000"/>
                  </a:schemeClr>
                </a:solidFill>
              </a:rPr>
              <a:t>11</a:t>
            </a:r>
            <a:r>
              <a:rPr lang="ja-JP" altLang="en-US" dirty="0">
                <a:solidFill>
                  <a:schemeClr val="tx2">
                    <a:lumMod val="50000"/>
                  </a:schemeClr>
                </a:solidFill>
              </a:rPr>
              <a:t>日～</a:t>
            </a:r>
            <a:r>
              <a:rPr lang="en-US" altLang="ja-JP" dirty="0">
                <a:solidFill>
                  <a:schemeClr val="tx2">
                    <a:lumMod val="50000"/>
                  </a:schemeClr>
                </a:solidFill>
              </a:rPr>
              <a:t>2020</a:t>
            </a:r>
            <a:r>
              <a:rPr lang="ja-JP" altLang="en-US" dirty="0">
                <a:solidFill>
                  <a:schemeClr val="tx2">
                    <a:lumMod val="50000"/>
                  </a:schemeClr>
                </a:solidFill>
              </a:rPr>
              <a:t>年１月８日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理由　</a:t>
            </a:r>
            <a:r>
              <a:rPr lang="en-US" altLang="ja-JP" sz="3200" dirty="0">
                <a:solidFill>
                  <a:schemeClr val="accent5">
                    <a:lumMod val="75000"/>
                  </a:schemeClr>
                </a:solidFill>
              </a:rPr>
              <a:t>2020</a:t>
            </a:r>
            <a:r>
              <a:rPr lang="ja-JP" altLang="en-US" sz="3200" dirty="0">
                <a:solidFill>
                  <a:schemeClr val="accent5">
                    <a:lumMod val="75000"/>
                  </a:schemeClr>
                </a:solidFill>
              </a:rPr>
              <a:t>年７月３日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本製剤に添加物として微量配合している着色剤が、承認書にある法定色素の規格の一部に適合していないことが判明したことから、対象製造番号の製品を自主回収することといたしました。</a:t>
            </a:r>
          </a:p>
          <a:p>
            <a:pPr marL="0" indent="0">
              <a:buNone/>
            </a:pPr>
            <a:r>
              <a:rPr lang="ja-JP" altLang="en-US" sz="3200" dirty="0">
                <a:solidFill>
                  <a:srgbClr val="C00000"/>
                </a:solidFill>
              </a:rPr>
              <a:t>⇒</a:t>
            </a:r>
            <a:endParaRPr lang="en-US" altLang="ja-JP" sz="3200" dirty="0">
              <a:solidFill>
                <a:srgbClr val="C00000"/>
              </a:solidFill>
            </a:endParaRPr>
          </a:p>
          <a:p>
            <a:pPr marL="0" indent="0">
              <a:buNone/>
            </a:pPr>
            <a:r>
              <a:rPr lang="ja-JP" altLang="en-US" sz="3200" dirty="0">
                <a:solidFill>
                  <a:srgbClr val="C00000"/>
                </a:solidFill>
              </a:rPr>
              <a:t>添加剤、それも微量の色素の規格が適合していなかったとのことで製品回収です。</a:t>
            </a:r>
            <a:endParaRPr lang="en-US" altLang="ja-JP" sz="3200" dirty="0">
              <a:solidFill>
                <a:srgbClr val="C00000"/>
              </a:solidFill>
            </a:endParaRPr>
          </a:p>
          <a:p>
            <a:pPr marL="0" indent="0">
              <a:buNone/>
            </a:pPr>
            <a:r>
              <a:rPr lang="ja-JP" altLang="en-US" sz="3200" dirty="0">
                <a:solidFill>
                  <a:srgbClr val="C00000"/>
                </a:solidFill>
              </a:rPr>
              <a:t>きっと</a:t>
            </a:r>
            <a:r>
              <a:rPr lang="en-US" altLang="ja-JP" sz="3200" dirty="0">
                <a:solidFill>
                  <a:srgbClr val="C00000"/>
                </a:solidFill>
              </a:rPr>
              <a:t>GMP</a:t>
            </a:r>
            <a:r>
              <a:rPr lang="ja-JP" altLang="en-US" sz="3200" dirty="0">
                <a:solidFill>
                  <a:srgbClr val="C00000"/>
                </a:solidFill>
              </a:rPr>
              <a:t>適合性調査で発覚したのでしょう。</a:t>
            </a:r>
            <a:endParaRPr lang="en-US" altLang="ja-JP" sz="3200" dirty="0">
              <a:solidFill>
                <a:srgbClr val="C00000"/>
              </a:solidFill>
            </a:endParaRPr>
          </a:p>
        </p:txBody>
      </p:sp>
      <p:sp>
        <p:nvSpPr>
          <p:cNvPr id="4" name="Rectangle 1">
            <a:extLst>
              <a:ext uri="{FF2B5EF4-FFF2-40B4-BE49-F238E27FC236}">
                <a16:creationId xmlns:a16="http://schemas.microsoft.com/office/drawing/2014/main" id="{24DAC824-0786-42FE-8771-EB266DA5BC78}"/>
              </a:ext>
            </a:extLst>
          </p:cNvPr>
          <p:cNvSpPr>
            <a:spLocks noChangeArrowheads="1"/>
          </p:cNvSpPr>
          <p:nvPr/>
        </p:nvSpPr>
        <p:spPr bwMode="auto">
          <a:xfrm>
            <a:off x="0" y="43934"/>
            <a:ext cx="184731"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2691</TotalTime>
  <Words>109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サロンパスホット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252</cp:revision>
  <dcterms:created xsi:type="dcterms:W3CDTF">2015-03-05T03:29:01Z</dcterms:created>
  <dcterms:modified xsi:type="dcterms:W3CDTF">2021-01-08T04:59:05Z</dcterms:modified>
</cp:coreProperties>
</file>