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495" autoAdjust="0"/>
    <p:restoredTop sz="94660"/>
  </p:normalViewPr>
  <p:slideViewPr>
    <p:cSldViewPr snapToGrid="0">
      <p:cViewPr varScale="1">
        <p:scale>
          <a:sx n="49" d="100"/>
          <a:sy n="49" d="100"/>
        </p:scale>
        <p:origin x="91" y="10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2020/12/25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2020/12/25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2020/12/25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2020/12/25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2020/12/25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2020/12/25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2020/12/25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2020/12/25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2020/12/25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2020/12/25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2020/12/25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2020/12/25</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2"/>
            <a:ext cx="12192000" cy="567558"/>
          </a:xfrm>
        </p:spPr>
        <p:txBody>
          <a:bodyPr>
            <a:noAutofit/>
          </a:bodyPr>
          <a:lstStyle/>
          <a:p>
            <a:r>
              <a:rPr lang="ja-JP" altLang="en-US" sz="3200" dirty="0">
                <a:sym typeface="Wingdings" panose="05000000000000000000" pitchFamily="2" charset="2"/>
              </a:rPr>
              <a:t>販売名　　再試験指示に不備</a:t>
            </a:r>
            <a:r>
              <a:rPr lang="ja-JP" altLang="en-US" sz="3200">
                <a:sym typeface="Wingdings" panose="05000000000000000000" pitchFamily="2" charset="2"/>
              </a:rPr>
              <a:t>があり１</a:t>
            </a:r>
            <a:r>
              <a:rPr lang="ja-JP" altLang="en-US" sz="3200" dirty="0">
                <a:sym typeface="Wingdings" panose="05000000000000000000" pitchFamily="2" charset="2"/>
              </a:rPr>
              <a:t>５</a:t>
            </a:r>
            <a:r>
              <a:rPr lang="ja-JP" altLang="en-US" sz="3200">
                <a:sym typeface="Wingdings" panose="05000000000000000000" pitchFamily="2" charset="2"/>
              </a:rPr>
              <a:t>製品</a:t>
            </a:r>
            <a:r>
              <a:rPr lang="ja-JP" altLang="en-US" sz="3200" dirty="0">
                <a:sym typeface="Wingdings" panose="05000000000000000000" pitchFamily="2" charset="2"/>
              </a:rPr>
              <a:t>回収 　　　　　　</a:t>
            </a:r>
            <a:r>
              <a:rPr lang="ja-JP" altLang="en-US" sz="3200" dirty="0">
                <a:solidFill>
                  <a:srgbClr val="C00000"/>
                </a:solidFill>
              </a:rPr>
              <a:t>製品回収　</a:t>
            </a:r>
            <a:r>
              <a:rPr lang="ja-JP" altLang="en-US" sz="3200" dirty="0">
                <a:sym typeface="Wingdings" panose="05000000000000000000" pitchFamily="2" charset="2"/>
              </a:rPr>
              <a:t>　</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567559"/>
            <a:ext cx="12191999" cy="6290441"/>
          </a:xfrm>
        </p:spPr>
        <p:txBody>
          <a:bodyPr>
            <a:noAutofit/>
          </a:bodyPr>
          <a:lstStyle/>
          <a:p>
            <a:pPr marL="0" indent="0">
              <a:buNone/>
            </a:pPr>
            <a:r>
              <a:rPr lang="ja-JP" altLang="en-US" dirty="0">
                <a:solidFill>
                  <a:schemeClr val="tx2">
                    <a:lumMod val="50000"/>
                  </a:schemeClr>
                </a:solidFill>
              </a:rPr>
              <a:t>対象ロット　　出荷数量（箱）　　　　　　　　出荷時期</a:t>
            </a:r>
            <a:endParaRPr lang="en-US" altLang="ja-JP" dirty="0">
              <a:solidFill>
                <a:schemeClr val="tx2">
                  <a:lumMod val="50000"/>
                </a:schemeClr>
              </a:solidFill>
            </a:endParaRPr>
          </a:p>
          <a:p>
            <a:pPr marL="0" indent="0">
              <a:buNone/>
            </a:pPr>
            <a:r>
              <a:rPr lang="ja-JP" altLang="en-US" dirty="0">
                <a:solidFill>
                  <a:schemeClr val="tx2">
                    <a:lumMod val="50000"/>
                  </a:schemeClr>
                </a:solidFill>
              </a:rPr>
              <a:t>塩酸プロピベリン錠</a:t>
            </a:r>
            <a:r>
              <a:rPr lang="en-US" altLang="ja-JP" dirty="0">
                <a:solidFill>
                  <a:schemeClr val="tx2">
                    <a:lumMod val="50000"/>
                  </a:schemeClr>
                </a:solidFill>
              </a:rPr>
              <a:t>10</a:t>
            </a:r>
            <a:r>
              <a:rPr lang="ja-JP" altLang="en-US" dirty="0">
                <a:solidFill>
                  <a:schemeClr val="tx2">
                    <a:lumMod val="50000"/>
                  </a:schemeClr>
                </a:solidFill>
              </a:rPr>
              <a:t>「</a:t>
            </a:r>
            <a:r>
              <a:rPr lang="en-US" altLang="ja-JP" dirty="0">
                <a:solidFill>
                  <a:schemeClr val="tx2">
                    <a:lumMod val="50000"/>
                  </a:schemeClr>
                </a:solidFill>
              </a:rPr>
              <a:t>KN</a:t>
            </a:r>
            <a:r>
              <a:rPr lang="ja-JP" altLang="en-US" dirty="0">
                <a:solidFill>
                  <a:schemeClr val="tx2">
                    <a:lumMod val="50000"/>
                  </a:schemeClr>
                </a:solidFill>
              </a:rPr>
              <a:t>」　　アネトカインゼリー</a:t>
            </a:r>
            <a:r>
              <a:rPr lang="en-US" altLang="ja-JP" dirty="0">
                <a:solidFill>
                  <a:schemeClr val="tx2">
                    <a:lumMod val="50000"/>
                  </a:schemeClr>
                </a:solidFill>
              </a:rPr>
              <a:t>2%</a:t>
            </a:r>
            <a:r>
              <a:rPr lang="ja-JP" altLang="en-US" dirty="0">
                <a:solidFill>
                  <a:schemeClr val="tx2">
                    <a:lumMod val="50000"/>
                  </a:schemeClr>
                </a:solidFill>
              </a:rPr>
              <a:t>　</a:t>
            </a:r>
            <a:r>
              <a:rPr lang="en-US" altLang="ja-JP" dirty="0">
                <a:solidFill>
                  <a:schemeClr val="tx2">
                    <a:lumMod val="50000"/>
                  </a:schemeClr>
                </a:solidFill>
              </a:rPr>
              <a:t> (1)</a:t>
            </a:r>
            <a:r>
              <a:rPr lang="ja-JP" altLang="en-US" dirty="0">
                <a:solidFill>
                  <a:schemeClr val="tx2">
                    <a:lumMod val="50000"/>
                  </a:schemeClr>
                </a:solidFill>
              </a:rPr>
              <a:t>アムロジピン</a:t>
            </a:r>
            <a:r>
              <a:rPr lang="en-US" altLang="ja-JP" dirty="0">
                <a:solidFill>
                  <a:schemeClr val="tx2">
                    <a:lumMod val="50000"/>
                  </a:schemeClr>
                </a:solidFill>
              </a:rPr>
              <a:t>OD</a:t>
            </a:r>
            <a:r>
              <a:rPr lang="ja-JP" altLang="en-US" dirty="0">
                <a:solidFill>
                  <a:schemeClr val="tx2">
                    <a:lumMod val="50000"/>
                  </a:schemeClr>
                </a:solidFill>
              </a:rPr>
              <a:t>錠</a:t>
            </a:r>
            <a:r>
              <a:rPr lang="en-US" altLang="ja-JP" dirty="0">
                <a:solidFill>
                  <a:schemeClr val="tx2">
                    <a:lumMod val="50000"/>
                  </a:schemeClr>
                </a:solidFill>
              </a:rPr>
              <a:t>5mg</a:t>
            </a:r>
            <a:r>
              <a:rPr lang="ja-JP" altLang="en-US" dirty="0">
                <a:solidFill>
                  <a:schemeClr val="tx2">
                    <a:lumMod val="50000"/>
                  </a:schemeClr>
                </a:solidFill>
              </a:rPr>
              <a:t>「</a:t>
            </a:r>
            <a:r>
              <a:rPr lang="en-US" altLang="ja-JP" dirty="0">
                <a:solidFill>
                  <a:schemeClr val="tx2">
                    <a:lumMod val="50000"/>
                  </a:schemeClr>
                </a:solidFill>
              </a:rPr>
              <a:t>KN</a:t>
            </a:r>
            <a:r>
              <a:rPr lang="ja-JP" altLang="en-US" dirty="0">
                <a:solidFill>
                  <a:schemeClr val="tx2">
                    <a:lumMod val="50000"/>
                  </a:schemeClr>
                </a:solidFill>
              </a:rPr>
              <a:t>」　　クエチアピン錠</a:t>
            </a:r>
            <a:r>
              <a:rPr lang="en-US" altLang="ja-JP" dirty="0">
                <a:solidFill>
                  <a:schemeClr val="tx2">
                    <a:lumMod val="50000"/>
                  </a:schemeClr>
                </a:solidFill>
              </a:rPr>
              <a:t>12.5mg</a:t>
            </a:r>
            <a:r>
              <a:rPr lang="ja-JP" altLang="en-US" dirty="0">
                <a:solidFill>
                  <a:schemeClr val="tx2">
                    <a:lumMod val="50000"/>
                  </a:schemeClr>
                </a:solidFill>
              </a:rPr>
              <a:t>「</a:t>
            </a:r>
            <a:r>
              <a:rPr lang="en-US" altLang="ja-JP" dirty="0">
                <a:solidFill>
                  <a:schemeClr val="tx2">
                    <a:lumMod val="50000"/>
                  </a:schemeClr>
                </a:solidFill>
              </a:rPr>
              <a:t>MEEK</a:t>
            </a:r>
            <a:r>
              <a:rPr lang="ja-JP" altLang="en-US" dirty="0">
                <a:solidFill>
                  <a:schemeClr val="tx2">
                    <a:lumMod val="50000"/>
                  </a:schemeClr>
                </a:solidFill>
              </a:rPr>
              <a:t>」　クラリスロマイシン錠</a:t>
            </a:r>
            <a:r>
              <a:rPr lang="en-US" altLang="ja-JP" dirty="0">
                <a:solidFill>
                  <a:schemeClr val="tx2">
                    <a:lumMod val="50000"/>
                  </a:schemeClr>
                </a:solidFill>
              </a:rPr>
              <a:t>50</a:t>
            </a:r>
            <a:r>
              <a:rPr lang="ja-JP" altLang="en-US" dirty="0">
                <a:solidFill>
                  <a:schemeClr val="tx2">
                    <a:lumMod val="50000"/>
                  </a:schemeClr>
                </a:solidFill>
              </a:rPr>
              <a:t>小児用「</a:t>
            </a:r>
            <a:r>
              <a:rPr lang="en-US" altLang="ja-JP" dirty="0">
                <a:solidFill>
                  <a:schemeClr val="tx2">
                    <a:lumMod val="50000"/>
                  </a:schemeClr>
                </a:solidFill>
              </a:rPr>
              <a:t>MEEK</a:t>
            </a:r>
            <a:r>
              <a:rPr lang="ja-JP" altLang="en-US" dirty="0">
                <a:solidFill>
                  <a:schemeClr val="tx2">
                    <a:lumMod val="50000"/>
                  </a:schemeClr>
                </a:solidFill>
              </a:rPr>
              <a:t>」　　</a:t>
            </a:r>
            <a:endParaRPr lang="en-US" altLang="ja-JP" dirty="0">
              <a:solidFill>
                <a:schemeClr val="tx2">
                  <a:lumMod val="50000"/>
                </a:schemeClr>
              </a:solidFill>
            </a:endParaRPr>
          </a:p>
          <a:p>
            <a:pPr marL="0" indent="0">
              <a:buNone/>
            </a:pPr>
            <a:r>
              <a:rPr lang="ja-JP" altLang="en-US" dirty="0">
                <a:solidFill>
                  <a:schemeClr val="tx2">
                    <a:lumMod val="50000"/>
                  </a:schemeClr>
                </a:solidFill>
              </a:rPr>
              <a:t>サルポグレラート塩酸塩錠</a:t>
            </a:r>
            <a:r>
              <a:rPr lang="en-US" altLang="ja-JP" dirty="0">
                <a:solidFill>
                  <a:schemeClr val="tx2">
                    <a:lumMod val="50000"/>
                  </a:schemeClr>
                </a:solidFill>
              </a:rPr>
              <a:t>100mg</a:t>
            </a:r>
            <a:r>
              <a:rPr lang="ja-JP" altLang="en-US" dirty="0">
                <a:solidFill>
                  <a:schemeClr val="tx2">
                    <a:lumMod val="50000"/>
                  </a:schemeClr>
                </a:solidFill>
              </a:rPr>
              <a:t>「</a:t>
            </a:r>
            <a:r>
              <a:rPr lang="en-US" altLang="ja-JP" dirty="0">
                <a:solidFill>
                  <a:schemeClr val="tx2">
                    <a:lumMod val="50000"/>
                  </a:schemeClr>
                </a:solidFill>
              </a:rPr>
              <a:t>MEEK</a:t>
            </a:r>
            <a:r>
              <a:rPr lang="ja-JP" altLang="en-US" dirty="0">
                <a:solidFill>
                  <a:schemeClr val="tx2">
                    <a:lumMod val="50000"/>
                  </a:schemeClr>
                </a:solidFill>
              </a:rPr>
              <a:t>」　バラシクロビル錠</a:t>
            </a:r>
            <a:r>
              <a:rPr lang="en-US" altLang="ja-JP" dirty="0">
                <a:solidFill>
                  <a:schemeClr val="tx2">
                    <a:lumMod val="50000"/>
                  </a:schemeClr>
                </a:solidFill>
              </a:rPr>
              <a:t>500mg</a:t>
            </a:r>
            <a:r>
              <a:rPr lang="ja-JP" altLang="en-US" dirty="0">
                <a:solidFill>
                  <a:schemeClr val="tx2">
                    <a:lumMod val="50000"/>
                  </a:schemeClr>
                </a:solidFill>
              </a:rPr>
              <a:t>「</a:t>
            </a:r>
            <a:r>
              <a:rPr lang="en-US" altLang="ja-JP" dirty="0">
                <a:solidFill>
                  <a:schemeClr val="tx2">
                    <a:lumMod val="50000"/>
                  </a:schemeClr>
                </a:solidFill>
              </a:rPr>
              <a:t>MEEK</a:t>
            </a:r>
            <a:r>
              <a:rPr lang="ja-JP" altLang="en-US" dirty="0">
                <a:solidFill>
                  <a:schemeClr val="tx2">
                    <a:lumMod val="50000"/>
                  </a:schemeClr>
                </a:solidFill>
              </a:rPr>
              <a:t>」</a:t>
            </a:r>
            <a:endParaRPr lang="en-US" altLang="ja-JP" dirty="0">
              <a:solidFill>
                <a:schemeClr val="tx2">
                  <a:lumMod val="50000"/>
                </a:schemeClr>
              </a:solidFill>
            </a:endParaRPr>
          </a:p>
          <a:p>
            <a:pPr marL="0" indent="0">
              <a:buNone/>
            </a:pPr>
            <a:r>
              <a:rPr lang="ja-JP" altLang="en-US" sz="3200" dirty="0">
                <a:solidFill>
                  <a:schemeClr val="accent5">
                    <a:lumMod val="75000"/>
                  </a:schemeClr>
                </a:solidFill>
              </a:rPr>
              <a:t>理由　</a:t>
            </a:r>
            <a:r>
              <a:rPr lang="en-US" altLang="ja-JP" sz="3200" dirty="0">
                <a:solidFill>
                  <a:schemeClr val="accent5">
                    <a:lumMod val="75000"/>
                  </a:schemeClr>
                </a:solidFill>
              </a:rPr>
              <a:t>2020</a:t>
            </a:r>
            <a:r>
              <a:rPr lang="ja-JP" altLang="en-US" sz="3200" dirty="0">
                <a:solidFill>
                  <a:schemeClr val="accent5">
                    <a:lumMod val="75000"/>
                  </a:schemeClr>
                </a:solidFill>
              </a:rPr>
              <a:t>年</a:t>
            </a:r>
            <a:r>
              <a:rPr lang="en-US" altLang="ja-JP" sz="3200" dirty="0">
                <a:solidFill>
                  <a:schemeClr val="accent5">
                    <a:lumMod val="75000"/>
                  </a:schemeClr>
                </a:solidFill>
              </a:rPr>
              <a:t>12</a:t>
            </a:r>
            <a:r>
              <a:rPr lang="ja-JP" altLang="en-US" sz="3200" dirty="0">
                <a:solidFill>
                  <a:schemeClr val="accent5">
                    <a:lumMod val="75000"/>
                  </a:schemeClr>
                </a:solidFill>
              </a:rPr>
              <a:t>月</a:t>
            </a:r>
            <a:r>
              <a:rPr lang="en-US" altLang="ja-JP" sz="3200" dirty="0">
                <a:solidFill>
                  <a:schemeClr val="accent5">
                    <a:lumMod val="75000"/>
                  </a:schemeClr>
                </a:solidFill>
              </a:rPr>
              <a:t>24</a:t>
            </a:r>
            <a:r>
              <a:rPr lang="ja-JP" altLang="en-US" sz="3200" dirty="0">
                <a:solidFill>
                  <a:schemeClr val="accent5">
                    <a:lumMod val="75000"/>
                  </a:schemeClr>
                </a:solidFill>
              </a:rPr>
              <a:t>日</a:t>
            </a:r>
            <a:endParaRPr lang="en-US" altLang="ja-JP" sz="3200" dirty="0">
              <a:solidFill>
                <a:schemeClr val="accent5">
                  <a:lumMod val="75000"/>
                </a:schemeClr>
              </a:solidFill>
            </a:endParaRPr>
          </a:p>
          <a:p>
            <a:pPr marL="0" indent="0">
              <a:buNone/>
            </a:pPr>
            <a:r>
              <a:rPr lang="en-US" altLang="ja-JP" sz="3200" dirty="0">
                <a:solidFill>
                  <a:schemeClr val="accent5">
                    <a:lumMod val="75000"/>
                  </a:schemeClr>
                </a:solidFill>
              </a:rPr>
              <a:t>12</a:t>
            </a:r>
            <a:r>
              <a:rPr lang="ja-JP" altLang="en-US" sz="3200" dirty="0">
                <a:solidFill>
                  <a:schemeClr val="accent5">
                    <a:lumMod val="75000"/>
                  </a:schemeClr>
                </a:solidFill>
              </a:rPr>
              <a:t>月</a:t>
            </a:r>
            <a:r>
              <a:rPr lang="en-US" altLang="ja-JP" sz="3200" dirty="0">
                <a:solidFill>
                  <a:schemeClr val="accent5">
                    <a:lumMod val="75000"/>
                  </a:schemeClr>
                </a:solidFill>
              </a:rPr>
              <a:t>21</a:t>
            </a:r>
            <a:r>
              <a:rPr lang="ja-JP" altLang="en-US" sz="3200" dirty="0">
                <a:solidFill>
                  <a:schemeClr val="accent5">
                    <a:lumMod val="75000"/>
                  </a:schemeClr>
                </a:solidFill>
              </a:rPr>
              <a:t>、</a:t>
            </a:r>
            <a:r>
              <a:rPr lang="en-US" altLang="ja-JP" sz="3200" dirty="0">
                <a:solidFill>
                  <a:schemeClr val="accent5">
                    <a:lumMod val="75000"/>
                  </a:schemeClr>
                </a:solidFill>
              </a:rPr>
              <a:t>22</a:t>
            </a:r>
            <a:r>
              <a:rPr lang="ja-JP" altLang="en-US" sz="3200" dirty="0">
                <a:solidFill>
                  <a:schemeClr val="accent5">
                    <a:lumMod val="75000"/>
                  </a:schemeClr>
                </a:solidFill>
              </a:rPr>
              <a:t>日に行われた行政当局の立入調査で、定量試験や純度試験等の再確認を指示されました。その後、弊社全製品を対象に調査を行った結果、出荷試験において再試験で適合されたものについて、再試験の実施に至る検証が行われていない製品が確認されました。</a:t>
            </a:r>
          </a:p>
          <a:p>
            <a:pPr marL="0" indent="0">
              <a:buNone/>
            </a:pPr>
            <a:r>
              <a:rPr lang="ja-JP" altLang="en-US" sz="3200" dirty="0">
                <a:solidFill>
                  <a:schemeClr val="accent5">
                    <a:lumMod val="75000"/>
                  </a:schemeClr>
                </a:solidFill>
              </a:rPr>
              <a:t>品質への影響がないことは確認しているものの念のため自主回収することとしました。</a:t>
            </a:r>
            <a:endParaRPr lang="en-US" altLang="ja-JP" sz="3200" dirty="0">
              <a:solidFill>
                <a:schemeClr val="accent5">
                  <a:lumMod val="75000"/>
                </a:schemeClr>
              </a:solidFill>
            </a:endParaRPr>
          </a:p>
          <a:p>
            <a:pPr marL="0" indent="0">
              <a:buNone/>
            </a:pPr>
            <a:r>
              <a:rPr lang="ja-JP" altLang="en-US" sz="3200">
                <a:solidFill>
                  <a:srgbClr val="C00000"/>
                </a:solidFill>
              </a:rPr>
              <a:t>⇒再試験実施のに至る検証が行われていないとはどういうことでしょうか？　意味のない製品回収だと思います。</a:t>
            </a:r>
            <a:endParaRPr lang="en-US" altLang="ja-JP" sz="3200" dirty="0">
              <a:solidFill>
                <a:srgbClr val="C00000"/>
              </a:solidFill>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2678</TotalTime>
  <Words>187</Words>
  <Application>Microsoft Office PowerPoint</Application>
  <PresentationFormat>ワイド画面</PresentationFormat>
  <Paragraphs>8</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　　再試験指示に不備があり１５製品回収 　　　　　　製品回収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脇坂 盛雄</cp:lastModifiedBy>
  <cp:revision>249</cp:revision>
  <dcterms:created xsi:type="dcterms:W3CDTF">2015-03-05T03:29:01Z</dcterms:created>
  <dcterms:modified xsi:type="dcterms:W3CDTF">2020-12-24T17:50:27Z</dcterms:modified>
</cp:coreProperties>
</file>