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49" d="100"/>
          <a:sy n="49" d="100"/>
        </p:scale>
        <p:origin x="91" y="10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2020/12/25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
            <a:ext cx="12192000" cy="1072054"/>
          </a:xfrm>
        </p:spPr>
        <p:txBody>
          <a:bodyPr>
            <a:noAutofit/>
          </a:bodyPr>
          <a:lstStyle/>
          <a:p>
            <a:r>
              <a:rPr lang="ja-JP" altLang="en-US" sz="3200" dirty="0">
                <a:sym typeface="Wingdings" panose="05000000000000000000" pitchFamily="2" charset="2"/>
              </a:rPr>
              <a:t>販売名　　</a:t>
            </a:r>
            <a:r>
              <a:rPr lang="en-US" altLang="ja-JP" sz="3200" dirty="0">
                <a:sym typeface="Wingdings" panose="05000000000000000000" pitchFamily="2" charset="2"/>
              </a:rPr>
              <a:t>(1)</a:t>
            </a:r>
            <a:r>
              <a:rPr lang="ja-JP" altLang="en-US" sz="3200" dirty="0">
                <a:sym typeface="Wingdings" panose="05000000000000000000" pitchFamily="2" charset="2"/>
              </a:rPr>
              <a:t>ナフトピジル錠</a:t>
            </a:r>
            <a:r>
              <a:rPr lang="en-US" altLang="ja-JP" sz="3200" dirty="0">
                <a:sym typeface="Wingdings" panose="05000000000000000000" pitchFamily="2" charset="2"/>
              </a:rPr>
              <a:t>25mg</a:t>
            </a:r>
            <a:r>
              <a:rPr lang="ja-JP" altLang="en-US" sz="3200" dirty="0">
                <a:sym typeface="Wingdings" panose="05000000000000000000" pitchFamily="2" charset="2"/>
              </a:rPr>
              <a:t>「あすか」</a:t>
            </a:r>
            <a:br>
              <a:rPr lang="ja-JP" altLang="en-US" sz="3200" dirty="0">
                <a:sym typeface="Wingdings" panose="05000000000000000000" pitchFamily="2" charset="2"/>
              </a:rPr>
            </a:br>
            <a:r>
              <a:rPr lang="ja-JP" altLang="en-US" sz="3200" dirty="0">
                <a:sym typeface="Wingdings" panose="05000000000000000000" pitchFamily="2" charset="2"/>
              </a:rPr>
              <a:t>　　　　　　 </a:t>
            </a:r>
            <a:r>
              <a:rPr lang="en-US" altLang="ja-JP" sz="3200" dirty="0">
                <a:sym typeface="Wingdings" panose="05000000000000000000" pitchFamily="2" charset="2"/>
              </a:rPr>
              <a:t>(2)</a:t>
            </a:r>
            <a:r>
              <a:rPr lang="ja-JP" altLang="en-US" sz="3200" dirty="0">
                <a:sym typeface="Wingdings" panose="05000000000000000000" pitchFamily="2" charset="2"/>
              </a:rPr>
              <a:t>ナフトピジル錠</a:t>
            </a:r>
            <a:r>
              <a:rPr lang="en-US" altLang="ja-JP" sz="3200" dirty="0">
                <a:sym typeface="Wingdings" panose="05000000000000000000" pitchFamily="2" charset="2"/>
              </a:rPr>
              <a:t>50mg</a:t>
            </a:r>
            <a:r>
              <a:rPr lang="ja-JP" altLang="en-US" sz="3200" dirty="0">
                <a:sym typeface="Wingdings" panose="05000000000000000000" pitchFamily="2" charset="2"/>
              </a:rPr>
              <a:t>「あすか」　　　　　　</a:t>
            </a:r>
            <a:r>
              <a:rPr lang="ja-JP" altLang="en-US" sz="3200" dirty="0">
                <a:solidFill>
                  <a:srgbClr val="C00000"/>
                </a:solidFill>
              </a:rPr>
              <a:t>製品回収　</a:t>
            </a:r>
            <a:r>
              <a:rPr lang="ja-JP" altLang="en-US" sz="3200" dirty="0">
                <a:sym typeface="Wingdings" panose="05000000000000000000" pitchFamily="2" charset="2"/>
              </a:rPr>
              <a:t>　</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072055"/>
            <a:ext cx="12191999" cy="5785945"/>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ja-JP" altLang="en-US" dirty="0">
                <a:solidFill>
                  <a:schemeClr val="tx2">
                    <a:lumMod val="50000"/>
                  </a:schemeClr>
                </a:solidFill>
              </a:rPr>
              <a:t>（１）　１　　　　　　</a:t>
            </a:r>
            <a:r>
              <a:rPr lang="en-US" altLang="ja-JP" dirty="0">
                <a:solidFill>
                  <a:schemeClr val="tx2">
                    <a:lumMod val="50000"/>
                  </a:schemeClr>
                </a:solidFill>
              </a:rPr>
              <a:t>3,552</a:t>
            </a:r>
            <a:r>
              <a:rPr lang="ja-JP" altLang="en-US" dirty="0">
                <a:solidFill>
                  <a:schemeClr val="tx2">
                    <a:lumMod val="50000"/>
                  </a:schemeClr>
                </a:solidFill>
              </a:rPr>
              <a:t>箱　　　　　　　　</a:t>
            </a:r>
            <a:r>
              <a:rPr lang="en-US" altLang="ja-JP" dirty="0">
                <a:solidFill>
                  <a:schemeClr val="tx2">
                    <a:lumMod val="50000"/>
                  </a:schemeClr>
                </a:solidFill>
              </a:rPr>
              <a:t>2018</a:t>
            </a:r>
            <a:r>
              <a:rPr lang="ja-JP" altLang="en-US" dirty="0">
                <a:solidFill>
                  <a:schemeClr val="tx2">
                    <a:lumMod val="50000"/>
                  </a:schemeClr>
                </a:solidFill>
              </a:rPr>
              <a:t>年９月</a:t>
            </a:r>
            <a:r>
              <a:rPr lang="en-US" altLang="ja-JP" dirty="0">
                <a:solidFill>
                  <a:schemeClr val="tx2">
                    <a:lumMod val="50000"/>
                  </a:schemeClr>
                </a:solidFill>
              </a:rPr>
              <a:t>12</a:t>
            </a:r>
            <a:r>
              <a:rPr lang="ja-JP" altLang="en-US" dirty="0">
                <a:solidFill>
                  <a:schemeClr val="tx2">
                    <a:lumMod val="50000"/>
                  </a:schemeClr>
                </a:solidFill>
              </a:rPr>
              <a:t>日～</a:t>
            </a:r>
            <a:r>
              <a:rPr lang="en-US" altLang="ja-JP" dirty="0">
                <a:solidFill>
                  <a:schemeClr val="tx2">
                    <a:lumMod val="50000"/>
                  </a:schemeClr>
                </a:solidFill>
              </a:rPr>
              <a:t>2019</a:t>
            </a:r>
            <a:r>
              <a:rPr lang="ja-JP" altLang="en-US" dirty="0">
                <a:solidFill>
                  <a:schemeClr val="tx2">
                    <a:lumMod val="50000"/>
                  </a:schemeClr>
                </a:solidFill>
              </a:rPr>
              <a:t>年</a:t>
            </a:r>
            <a:r>
              <a:rPr lang="en-US" altLang="ja-JP" dirty="0">
                <a:solidFill>
                  <a:schemeClr val="tx2">
                    <a:lumMod val="50000"/>
                  </a:schemeClr>
                </a:solidFill>
              </a:rPr>
              <a:t>5</a:t>
            </a:r>
            <a:r>
              <a:rPr lang="ja-JP" altLang="en-US" dirty="0">
                <a:solidFill>
                  <a:schemeClr val="tx2">
                    <a:lumMod val="50000"/>
                  </a:schemeClr>
                </a:solidFill>
              </a:rPr>
              <a:t>月</a:t>
            </a:r>
            <a:r>
              <a:rPr lang="en-US" altLang="ja-JP" dirty="0">
                <a:solidFill>
                  <a:schemeClr val="tx2">
                    <a:lumMod val="50000"/>
                  </a:schemeClr>
                </a:solidFill>
              </a:rPr>
              <a:t>27</a:t>
            </a:r>
            <a:r>
              <a:rPr lang="ja-JP" altLang="en-US" dirty="0">
                <a:solidFill>
                  <a:schemeClr val="tx2">
                    <a:lumMod val="50000"/>
                  </a:schemeClr>
                </a:solidFill>
              </a:rPr>
              <a:t>日</a:t>
            </a:r>
            <a:endParaRPr lang="en-US" altLang="ja-JP" dirty="0">
              <a:solidFill>
                <a:schemeClr val="tx2">
                  <a:lumMod val="50000"/>
                </a:schemeClr>
              </a:solidFill>
            </a:endParaRPr>
          </a:p>
          <a:p>
            <a:pPr marL="0" indent="0">
              <a:buNone/>
            </a:pPr>
            <a:r>
              <a:rPr lang="ja-JP" altLang="en-US" dirty="0">
                <a:solidFill>
                  <a:schemeClr val="tx2">
                    <a:lumMod val="50000"/>
                  </a:schemeClr>
                </a:solidFill>
              </a:rPr>
              <a:t>（２）　１　　　　　　</a:t>
            </a:r>
            <a:r>
              <a:rPr lang="en-US" altLang="ja-JP" dirty="0">
                <a:solidFill>
                  <a:schemeClr val="tx2">
                    <a:lumMod val="50000"/>
                  </a:schemeClr>
                </a:solidFill>
              </a:rPr>
              <a:t>1,729</a:t>
            </a:r>
            <a:r>
              <a:rPr lang="ja-JP" altLang="en-US" dirty="0">
                <a:solidFill>
                  <a:schemeClr val="tx2">
                    <a:lumMod val="50000"/>
                  </a:schemeClr>
                </a:solidFill>
              </a:rPr>
              <a:t>箱　　　　　　　　</a:t>
            </a:r>
            <a:r>
              <a:rPr lang="en-US" altLang="ja-JP" dirty="0">
                <a:solidFill>
                  <a:schemeClr val="tx2">
                    <a:lumMod val="50000"/>
                  </a:schemeClr>
                </a:solidFill>
              </a:rPr>
              <a:t>2018</a:t>
            </a:r>
            <a:r>
              <a:rPr lang="ja-JP" altLang="en-US" dirty="0">
                <a:solidFill>
                  <a:schemeClr val="tx2">
                    <a:lumMod val="50000"/>
                  </a:schemeClr>
                </a:solidFill>
              </a:rPr>
              <a:t>年９月６日～</a:t>
            </a:r>
            <a:r>
              <a:rPr lang="en-US" altLang="ja-JP" dirty="0">
                <a:solidFill>
                  <a:schemeClr val="tx2">
                    <a:lumMod val="50000"/>
                  </a:schemeClr>
                </a:solidFill>
              </a:rPr>
              <a:t>2019</a:t>
            </a:r>
            <a:r>
              <a:rPr lang="ja-JP" altLang="en-US" dirty="0">
                <a:solidFill>
                  <a:schemeClr val="tx2">
                    <a:lumMod val="50000"/>
                  </a:schemeClr>
                </a:solidFill>
              </a:rPr>
              <a:t>年</a:t>
            </a:r>
            <a:r>
              <a:rPr lang="en-US" altLang="ja-JP" dirty="0">
                <a:solidFill>
                  <a:schemeClr val="tx2">
                    <a:lumMod val="50000"/>
                  </a:schemeClr>
                </a:solidFill>
              </a:rPr>
              <a:t>4</a:t>
            </a:r>
            <a:r>
              <a:rPr lang="ja-JP" altLang="en-US" dirty="0">
                <a:solidFill>
                  <a:schemeClr val="tx2">
                    <a:lumMod val="50000"/>
                  </a:schemeClr>
                </a:solidFill>
              </a:rPr>
              <a:t>月</a:t>
            </a:r>
            <a:r>
              <a:rPr lang="en-US" altLang="ja-JP" dirty="0">
                <a:solidFill>
                  <a:schemeClr val="tx2">
                    <a:lumMod val="50000"/>
                  </a:schemeClr>
                </a:solidFill>
              </a:rPr>
              <a:t>25</a:t>
            </a:r>
            <a:r>
              <a:rPr lang="ja-JP" altLang="en-US" dirty="0">
                <a:solidFill>
                  <a:schemeClr val="tx2">
                    <a:lumMod val="50000"/>
                  </a:schemeClr>
                </a:solidFill>
              </a:rPr>
              <a:t>日</a:t>
            </a:r>
          </a:p>
          <a:p>
            <a:pPr marL="0" indent="0">
              <a:buNone/>
            </a:pPr>
            <a:r>
              <a:rPr lang="ja-JP" altLang="en-US" sz="3200" dirty="0">
                <a:solidFill>
                  <a:schemeClr val="accent5">
                    <a:lumMod val="75000"/>
                  </a:schemeClr>
                </a:solidFill>
              </a:rPr>
              <a:t>理由　</a:t>
            </a:r>
            <a:r>
              <a:rPr lang="en-US" altLang="ja-JP" sz="3200" dirty="0">
                <a:solidFill>
                  <a:schemeClr val="accent5">
                    <a:lumMod val="75000"/>
                  </a:schemeClr>
                </a:solidFill>
              </a:rPr>
              <a:t>2020</a:t>
            </a:r>
            <a:r>
              <a:rPr lang="ja-JP" altLang="en-US" sz="3200" dirty="0">
                <a:solidFill>
                  <a:schemeClr val="accent5">
                    <a:lumMod val="75000"/>
                  </a:schemeClr>
                </a:solidFill>
              </a:rPr>
              <a:t>年</a:t>
            </a:r>
            <a:r>
              <a:rPr lang="en-US" altLang="ja-JP" sz="3200" dirty="0">
                <a:solidFill>
                  <a:schemeClr val="accent5">
                    <a:lumMod val="75000"/>
                  </a:schemeClr>
                </a:solidFill>
              </a:rPr>
              <a:t>12</a:t>
            </a:r>
            <a:r>
              <a:rPr lang="ja-JP" altLang="en-US" sz="3200" dirty="0">
                <a:solidFill>
                  <a:schemeClr val="accent5">
                    <a:lumMod val="75000"/>
                  </a:schemeClr>
                </a:solidFill>
              </a:rPr>
              <a:t>月</a:t>
            </a:r>
            <a:r>
              <a:rPr lang="en-US" altLang="ja-JP" sz="3200" dirty="0">
                <a:solidFill>
                  <a:schemeClr val="accent5">
                    <a:lumMod val="75000"/>
                  </a:schemeClr>
                </a:solidFill>
              </a:rPr>
              <a:t>24</a:t>
            </a:r>
            <a:r>
              <a:rPr lang="ja-JP" altLang="en-US" sz="3200" dirty="0">
                <a:solidFill>
                  <a:schemeClr val="accent5">
                    <a:lumMod val="75000"/>
                  </a:schemeClr>
                </a:solidFill>
              </a:rPr>
              <a:t>日</a:t>
            </a:r>
            <a:endParaRPr lang="en-US" altLang="ja-JP" sz="3200" dirty="0">
              <a:solidFill>
                <a:schemeClr val="accent5">
                  <a:lumMod val="75000"/>
                </a:schemeClr>
              </a:solidFill>
            </a:endParaRPr>
          </a:p>
          <a:p>
            <a:pPr marL="0" indent="0">
              <a:buNone/>
            </a:pPr>
            <a:r>
              <a:rPr lang="en-US" altLang="ja-JP" sz="3200" dirty="0">
                <a:solidFill>
                  <a:schemeClr val="accent5">
                    <a:lumMod val="75000"/>
                  </a:schemeClr>
                </a:solidFill>
              </a:rPr>
              <a:t>12</a:t>
            </a:r>
            <a:r>
              <a:rPr lang="ja-JP" altLang="en-US" sz="3200" dirty="0">
                <a:solidFill>
                  <a:schemeClr val="accent5">
                    <a:lumMod val="75000"/>
                  </a:schemeClr>
                </a:solidFill>
              </a:rPr>
              <a:t>月</a:t>
            </a:r>
            <a:r>
              <a:rPr lang="en-US" altLang="ja-JP" sz="3200" dirty="0">
                <a:solidFill>
                  <a:schemeClr val="accent5">
                    <a:lumMod val="75000"/>
                  </a:schemeClr>
                </a:solidFill>
              </a:rPr>
              <a:t>21</a:t>
            </a:r>
            <a:r>
              <a:rPr lang="ja-JP" altLang="en-US" sz="3200" dirty="0">
                <a:solidFill>
                  <a:schemeClr val="accent5">
                    <a:lumMod val="75000"/>
                  </a:schemeClr>
                </a:solidFill>
              </a:rPr>
              <a:t>、</a:t>
            </a:r>
            <a:r>
              <a:rPr lang="en-US" altLang="ja-JP" sz="3200" dirty="0">
                <a:solidFill>
                  <a:schemeClr val="accent5">
                    <a:lumMod val="75000"/>
                  </a:schemeClr>
                </a:solidFill>
              </a:rPr>
              <a:t>22</a:t>
            </a:r>
            <a:r>
              <a:rPr lang="ja-JP" altLang="en-US" sz="3200" dirty="0">
                <a:solidFill>
                  <a:schemeClr val="accent5">
                    <a:lumMod val="75000"/>
                  </a:schemeClr>
                </a:solidFill>
              </a:rPr>
              <a:t>日に行われた製造所に対する行政当局の立入調査で、定量試験や純度試験等の再確認を指示されました。その後、当該製造所にて製造する弊社全製品を対象に調査を行った結果、出荷試験において再試験で適合されたものについて、再試験の実施に至る検証が行われていない製品が確認されました。品質への影響がないことは確認しているものの念のため自主回収することとしました。</a:t>
            </a:r>
            <a:endParaRPr lang="en-US" altLang="ja-JP" sz="3200" dirty="0">
              <a:solidFill>
                <a:schemeClr val="accent5">
                  <a:lumMod val="75000"/>
                </a:schemeClr>
              </a:solidFill>
            </a:endParaRPr>
          </a:p>
          <a:p>
            <a:pPr marL="0" indent="0">
              <a:buNone/>
            </a:pPr>
            <a:r>
              <a:rPr lang="ja-JP" altLang="en-US" sz="3200" dirty="0">
                <a:solidFill>
                  <a:srgbClr val="C00000"/>
                </a:solidFill>
              </a:rPr>
              <a:t>⇒再試験が行われていなくて回収？　指示は強制力あったのでしょう</a:t>
            </a:r>
            <a:r>
              <a:rPr lang="ja-JP" altLang="en-US" sz="3200">
                <a:solidFill>
                  <a:srgbClr val="C00000"/>
                </a:solidFill>
              </a:rPr>
              <a:t>か？　文書での指示だったのでしょうか？</a:t>
            </a:r>
            <a:endParaRPr lang="en-US" altLang="ja-JP" sz="32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2664</TotalTime>
  <Words>200</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(1)ナフトピジル錠25mg「あすか」 　　　　　　 (2)ナフトピジル錠50mg「あすか」　　　　　　製品回収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246</cp:revision>
  <dcterms:created xsi:type="dcterms:W3CDTF">2015-03-05T03:29:01Z</dcterms:created>
  <dcterms:modified xsi:type="dcterms:W3CDTF">2020-12-24T17:34:40Z</dcterms:modified>
</cp:coreProperties>
</file>