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495" autoAdjust="0"/>
    <p:restoredTop sz="94660"/>
  </p:normalViewPr>
  <p:slideViewPr>
    <p:cSldViewPr snapToGrid="0">
      <p:cViewPr varScale="1">
        <p:scale>
          <a:sx n="51" d="100"/>
          <a:sy n="51" d="100"/>
        </p:scale>
        <p:origin x="48" y="9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2020/12/15</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2020/12/15</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2020/12/15</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2020/12/15</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2020/12/15</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2020/12/15</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 y="1"/>
            <a:ext cx="12192000" cy="1543986"/>
          </a:xfrm>
        </p:spPr>
        <p:txBody>
          <a:bodyPr>
            <a:noAutofit/>
          </a:bodyPr>
          <a:lstStyle/>
          <a:p>
            <a:r>
              <a:rPr lang="ja-JP" altLang="en-US" sz="3200" dirty="0">
                <a:sym typeface="Wingdings" panose="05000000000000000000" pitchFamily="2" charset="2"/>
              </a:rPr>
              <a:t>販売名   </a:t>
            </a:r>
            <a:r>
              <a:rPr lang="en-US" altLang="ja-JP" sz="3200" dirty="0">
                <a:sym typeface="Wingdings" panose="05000000000000000000" pitchFamily="2" charset="2"/>
              </a:rPr>
              <a:t>(1)</a:t>
            </a:r>
            <a:r>
              <a:rPr lang="ja-JP" altLang="en-US" sz="3200" dirty="0">
                <a:sym typeface="Wingdings" panose="05000000000000000000" pitchFamily="2" charset="2"/>
              </a:rPr>
              <a:t>イトラコナゾール錠</a:t>
            </a:r>
            <a:r>
              <a:rPr lang="en-US" altLang="ja-JP" sz="3200" dirty="0">
                <a:sym typeface="Wingdings" panose="05000000000000000000" pitchFamily="2" charset="2"/>
              </a:rPr>
              <a:t>50</a:t>
            </a:r>
            <a:r>
              <a:rPr lang="ja-JP" altLang="en-US" sz="3200" dirty="0">
                <a:sym typeface="Wingdings" panose="05000000000000000000" pitchFamily="2" charset="2"/>
              </a:rPr>
              <a:t>「</a:t>
            </a:r>
            <a:r>
              <a:rPr lang="en-US" altLang="ja-JP" sz="3200" dirty="0">
                <a:sym typeface="Wingdings" panose="05000000000000000000" pitchFamily="2" charset="2"/>
              </a:rPr>
              <a:t>MEEK</a:t>
            </a:r>
            <a:r>
              <a:rPr lang="ja-JP" altLang="en-US" sz="3200" dirty="0">
                <a:sym typeface="Wingdings" panose="05000000000000000000" pitchFamily="2" charset="2"/>
              </a:rPr>
              <a:t>」</a:t>
            </a:r>
            <a:br>
              <a:rPr lang="ja-JP" altLang="en-US" sz="3200" dirty="0">
                <a:sym typeface="Wingdings" panose="05000000000000000000" pitchFamily="2" charset="2"/>
              </a:rPr>
            </a:br>
            <a:r>
              <a:rPr lang="ja-JP" altLang="en-US" sz="3200" dirty="0">
                <a:sym typeface="Wingdings" panose="05000000000000000000" pitchFamily="2" charset="2"/>
              </a:rPr>
              <a:t>　　　　　  </a:t>
            </a:r>
            <a:r>
              <a:rPr lang="en-US" altLang="ja-JP" sz="3200" dirty="0">
                <a:sym typeface="Wingdings" panose="05000000000000000000" pitchFamily="2" charset="2"/>
              </a:rPr>
              <a:t>(2)</a:t>
            </a:r>
            <a:r>
              <a:rPr lang="ja-JP" altLang="en-US" sz="3200" dirty="0">
                <a:sym typeface="Wingdings" panose="05000000000000000000" pitchFamily="2" charset="2"/>
              </a:rPr>
              <a:t>イトラコナゾール錠</a:t>
            </a:r>
            <a:r>
              <a:rPr lang="en-US" altLang="ja-JP" sz="3200" dirty="0">
                <a:sym typeface="Wingdings" panose="05000000000000000000" pitchFamily="2" charset="2"/>
              </a:rPr>
              <a:t>100</a:t>
            </a:r>
            <a:r>
              <a:rPr lang="ja-JP" altLang="en-US" sz="3200" dirty="0">
                <a:sym typeface="Wingdings" panose="05000000000000000000" pitchFamily="2" charset="2"/>
              </a:rPr>
              <a:t>「</a:t>
            </a:r>
            <a:r>
              <a:rPr lang="en-US" altLang="ja-JP" sz="3200" dirty="0">
                <a:sym typeface="Wingdings" panose="05000000000000000000" pitchFamily="2" charset="2"/>
              </a:rPr>
              <a:t>MEEK</a:t>
            </a:r>
            <a:r>
              <a:rPr lang="ja-JP" altLang="en-US" sz="3200" dirty="0">
                <a:sym typeface="Wingdings" panose="05000000000000000000" pitchFamily="2" charset="2"/>
              </a:rPr>
              <a:t>」</a:t>
            </a:r>
            <a:br>
              <a:rPr lang="ja-JP" altLang="en-US" sz="3200" dirty="0">
                <a:sym typeface="Wingdings" panose="05000000000000000000" pitchFamily="2" charset="2"/>
              </a:rPr>
            </a:br>
            <a:r>
              <a:rPr lang="ja-JP" altLang="en-US" sz="3200" dirty="0">
                <a:sym typeface="Wingdings" panose="05000000000000000000" pitchFamily="2" charset="2"/>
              </a:rPr>
              <a:t>　　　　　  </a:t>
            </a:r>
            <a:r>
              <a:rPr lang="en-US" altLang="ja-JP" sz="3200" dirty="0">
                <a:sym typeface="Wingdings" panose="05000000000000000000" pitchFamily="2" charset="2"/>
              </a:rPr>
              <a:t>(3)</a:t>
            </a:r>
            <a:r>
              <a:rPr lang="ja-JP" altLang="en-US" sz="3200" dirty="0">
                <a:sym typeface="Wingdings" panose="05000000000000000000" pitchFamily="2" charset="2"/>
              </a:rPr>
              <a:t>イトラコナゾール錠</a:t>
            </a:r>
            <a:r>
              <a:rPr lang="en-US" altLang="ja-JP" sz="3200" dirty="0">
                <a:sym typeface="Wingdings" panose="05000000000000000000" pitchFamily="2" charset="2"/>
              </a:rPr>
              <a:t>200</a:t>
            </a:r>
            <a:r>
              <a:rPr lang="ja-JP" altLang="en-US" sz="3200" dirty="0">
                <a:sym typeface="Wingdings" panose="05000000000000000000" pitchFamily="2" charset="2"/>
              </a:rPr>
              <a:t>「</a:t>
            </a:r>
            <a:r>
              <a:rPr lang="en-US" altLang="ja-JP" sz="3200" dirty="0">
                <a:sym typeface="Wingdings" panose="05000000000000000000" pitchFamily="2" charset="2"/>
              </a:rPr>
              <a:t>MEEK</a:t>
            </a:r>
            <a:r>
              <a:rPr lang="ja-JP" altLang="en-US" sz="3200" dirty="0">
                <a:sym typeface="Wingdings" panose="05000000000000000000" pitchFamily="2" charset="2"/>
              </a:rPr>
              <a:t>」　　　</a:t>
            </a:r>
            <a:r>
              <a:rPr lang="ja-JP" altLang="en-US" sz="3200" dirty="0">
                <a:solidFill>
                  <a:srgbClr val="C00000"/>
                </a:solidFill>
              </a:rPr>
              <a:t>製品回収　</a:t>
            </a:r>
            <a:r>
              <a:rPr lang="ja-JP" altLang="en-US" sz="3200" dirty="0">
                <a:sym typeface="Wingdings" panose="05000000000000000000" pitchFamily="2" charset="2"/>
              </a:rPr>
              <a:t>　</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543988"/>
            <a:ext cx="12191999" cy="5314012"/>
          </a:xfrm>
        </p:spPr>
        <p:txBody>
          <a:bodyPr>
            <a:noAutofit/>
          </a:bodyPr>
          <a:lstStyle/>
          <a:p>
            <a:pPr marL="0" indent="0">
              <a:buNone/>
            </a:pPr>
            <a:r>
              <a:rPr lang="ja-JP" altLang="en-US" dirty="0">
                <a:solidFill>
                  <a:schemeClr val="tx2">
                    <a:lumMod val="50000"/>
                  </a:schemeClr>
                </a:solidFill>
              </a:rPr>
              <a:t>対象ロット　　出荷数量（箱）　　　　　　　　出荷時期</a:t>
            </a:r>
            <a:endParaRPr lang="en-US" altLang="ja-JP" dirty="0">
              <a:solidFill>
                <a:schemeClr val="tx2">
                  <a:lumMod val="50000"/>
                </a:schemeClr>
              </a:solidFill>
            </a:endParaRPr>
          </a:p>
          <a:p>
            <a:pPr marL="0" indent="0">
              <a:buNone/>
            </a:pPr>
            <a:r>
              <a:rPr lang="ja-JP" altLang="en-US" dirty="0">
                <a:solidFill>
                  <a:schemeClr val="tx2">
                    <a:lumMod val="50000"/>
                  </a:schemeClr>
                </a:solidFill>
              </a:rPr>
              <a:t>　約</a:t>
            </a:r>
            <a:r>
              <a:rPr lang="en-US" altLang="ja-JP" dirty="0">
                <a:solidFill>
                  <a:schemeClr val="tx2">
                    <a:lumMod val="50000"/>
                  </a:schemeClr>
                </a:solidFill>
              </a:rPr>
              <a:t>180</a:t>
            </a:r>
            <a:r>
              <a:rPr lang="ja-JP" altLang="en-US" dirty="0">
                <a:solidFill>
                  <a:schemeClr val="tx2">
                    <a:lumMod val="50000"/>
                  </a:schemeClr>
                </a:solidFill>
              </a:rPr>
              <a:t>　　　　　約</a:t>
            </a:r>
            <a:r>
              <a:rPr lang="en-US" altLang="ja-JP" dirty="0">
                <a:solidFill>
                  <a:schemeClr val="tx2">
                    <a:lumMod val="50000"/>
                  </a:schemeClr>
                </a:solidFill>
              </a:rPr>
              <a:t>10,000</a:t>
            </a:r>
            <a:r>
              <a:rPr lang="ja-JP" altLang="en-US" dirty="0">
                <a:solidFill>
                  <a:schemeClr val="tx2">
                    <a:lumMod val="50000"/>
                  </a:schemeClr>
                </a:solidFill>
              </a:rPr>
              <a:t>箱　　　　</a:t>
            </a:r>
            <a:r>
              <a:rPr lang="en-US" altLang="ja-JP" dirty="0">
                <a:solidFill>
                  <a:schemeClr val="tx2">
                    <a:lumMod val="50000"/>
                  </a:schemeClr>
                </a:solidFill>
              </a:rPr>
              <a:t>2018</a:t>
            </a:r>
            <a:r>
              <a:rPr lang="ja-JP" altLang="en-US" dirty="0">
                <a:solidFill>
                  <a:schemeClr val="tx2">
                    <a:lumMod val="50000"/>
                  </a:schemeClr>
                </a:solidFill>
              </a:rPr>
              <a:t>年</a:t>
            </a:r>
            <a:r>
              <a:rPr lang="en-US" altLang="ja-JP" dirty="0">
                <a:solidFill>
                  <a:schemeClr val="tx2">
                    <a:lumMod val="50000"/>
                  </a:schemeClr>
                </a:solidFill>
              </a:rPr>
              <a:t>4</a:t>
            </a:r>
            <a:r>
              <a:rPr lang="ja-JP" altLang="en-US" dirty="0">
                <a:solidFill>
                  <a:schemeClr val="tx2">
                    <a:lumMod val="50000"/>
                  </a:schemeClr>
                </a:solidFill>
              </a:rPr>
              <a:t>月</a:t>
            </a:r>
            <a:r>
              <a:rPr lang="en-US" altLang="ja-JP" dirty="0">
                <a:solidFill>
                  <a:schemeClr val="tx2">
                    <a:lumMod val="50000"/>
                  </a:schemeClr>
                </a:solidFill>
              </a:rPr>
              <a:t>10</a:t>
            </a:r>
            <a:r>
              <a:rPr lang="ja-JP" altLang="en-US" dirty="0">
                <a:solidFill>
                  <a:schemeClr val="tx2">
                    <a:lumMod val="50000"/>
                  </a:schemeClr>
                </a:solidFill>
              </a:rPr>
              <a:t>日　～　</a:t>
            </a:r>
            <a:r>
              <a:rPr lang="en-US" altLang="ja-JP" dirty="0">
                <a:solidFill>
                  <a:schemeClr val="tx2">
                    <a:lumMod val="50000"/>
                  </a:schemeClr>
                </a:solidFill>
              </a:rPr>
              <a:t>2020</a:t>
            </a:r>
            <a:r>
              <a:rPr lang="ja-JP" altLang="en-US" dirty="0">
                <a:solidFill>
                  <a:schemeClr val="tx2">
                    <a:lumMod val="50000"/>
                  </a:schemeClr>
                </a:solidFill>
              </a:rPr>
              <a:t>年</a:t>
            </a:r>
            <a:r>
              <a:rPr lang="en-US" altLang="ja-JP" dirty="0">
                <a:solidFill>
                  <a:schemeClr val="tx2">
                    <a:lumMod val="50000"/>
                  </a:schemeClr>
                </a:solidFill>
              </a:rPr>
              <a:t>12</a:t>
            </a:r>
            <a:r>
              <a:rPr lang="ja-JP" altLang="en-US" dirty="0">
                <a:solidFill>
                  <a:schemeClr val="tx2">
                    <a:lumMod val="50000"/>
                  </a:schemeClr>
                </a:solidFill>
              </a:rPr>
              <a:t>月</a:t>
            </a:r>
            <a:r>
              <a:rPr lang="en-US" altLang="ja-JP" dirty="0">
                <a:solidFill>
                  <a:schemeClr val="tx2">
                    <a:lumMod val="50000"/>
                  </a:schemeClr>
                </a:solidFill>
              </a:rPr>
              <a:t>3</a:t>
            </a:r>
            <a:r>
              <a:rPr lang="ja-JP" altLang="en-US" dirty="0">
                <a:solidFill>
                  <a:schemeClr val="tx2">
                    <a:lumMod val="50000"/>
                  </a:schemeClr>
                </a:solidFill>
              </a:rPr>
              <a:t>日</a:t>
            </a:r>
            <a:endParaRPr lang="en-US" altLang="ja-JP" dirty="0">
              <a:solidFill>
                <a:schemeClr val="tx2">
                  <a:lumMod val="50000"/>
                </a:schemeClr>
              </a:solidFill>
            </a:endParaRPr>
          </a:p>
          <a:p>
            <a:pPr marL="0" indent="0">
              <a:buNone/>
            </a:pPr>
            <a:r>
              <a:rPr lang="ja-JP" altLang="en-US" sz="3200" dirty="0">
                <a:solidFill>
                  <a:schemeClr val="accent5">
                    <a:lumMod val="75000"/>
                  </a:schemeClr>
                </a:solidFill>
              </a:rPr>
              <a:t>回収理由　</a:t>
            </a:r>
            <a:r>
              <a:rPr lang="en-US" altLang="ja-JP" sz="3200" dirty="0">
                <a:solidFill>
                  <a:schemeClr val="accent5">
                    <a:lumMod val="75000"/>
                  </a:schemeClr>
                </a:solidFill>
              </a:rPr>
              <a:t>2020</a:t>
            </a:r>
            <a:r>
              <a:rPr lang="ja-JP" altLang="en-US" sz="3200" dirty="0">
                <a:solidFill>
                  <a:schemeClr val="accent5">
                    <a:lumMod val="75000"/>
                  </a:schemeClr>
                </a:solidFill>
              </a:rPr>
              <a:t>年</a:t>
            </a:r>
            <a:r>
              <a:rPr lang="en-US" altLang="ja-JP" sz="3200" dirty="0">
                <a:solidFill>
                  <a:schemeClr val="accent5">
                    <a:lumMod val="75000"/>
                  </a:schemeClr>
                </a:solidFill>
              </a:rPr>
              <a:t>12</a:t>
            </a:r>
            <a:r>
              <a:rPr lang="ja-JP" altLang="en-US" sz="3200" dirty="0">
                <a:solidFill>
                  <a:schemeClr val="accent5">
                    <a:lumMod val="75000"/>
                  </a:schemeClr>
                </a:solidFill>
              </a:rPr>
              <a:t>月７日</a:t>
            </a:r>
            <a:endParaRPr lang="en-US" altLang="ja-JP" sz="3200" dirty="0">
              <a:solidFill>
                <a:schemeClr val="accent5">
                  <a:lumMod val="75000"/>
                </a:schemeClr>
              </a:solidFill>
            </a:endParaRPr>
          </a:p>
          <a:p>
            <a:pPr marL="0" indent="0">
              <a:buNone/>
            </a:pPr>
            <a:r>
              <a:rPr lang="ja-JP" altLang="en-US" sz="3200" dirty="0">
                <a:solidFill>
                  <a:schemeClr val="accent5">
                    <a:lumMod val="75000"/>
                  </a:schemeClr>
                </a:solidFill>
              </a:rPr>
              <a:t>イトラコナゾール錠</a:t>
            </a:r>
            <a:r>
              <a:rPr lang="en-US" altLang="ja-JP" sz="3200" dirty="0">
                <a:solidFill>
                  <a:schemeClr val="accent5">
                    <a:lumMod val="75000"/>
                  </a:schemeClr>
                </a:solidFill>
              </a:rPr>
              <a:t>50</a:t>
            </a:r>
            <a:r>
              <a:rPr lang="ja-JP" altLang="en-US" sz="3200" dirty="0">
                <a:solidFill>
                  <a:schemeClr val="accent5">
                    <a:lumMod val="75000"/>
                  </a:schemeClr>
                </a:solidFill>
              </a:rPr>
              <a:t>・</a:t>
            </a:r>
            <a:r>
              <a:rPr lang="en-US" altLang="ja-JP" sz="3200" dirty="0">
                <a:solidFill>
                  <a:schemeClr val="accent5">
                    <a:lumMod val="75000"/>
                  </a:schemeClr>
                </a:solidFill>
              </a:rPr>
              <a:t>100</a:t>
            </a:r>
            <a:r>
              <a:rPr lang="ja-JP" altLang="en-US" sz="3200" dirty="0">
                <a:solidFill>
                  <a:schemeClr val="accent5">
                    <a:lumMod val="75000"/>
                  </a:schemeClr>
                </a:solidFill>
              </a:rPr>
              <a:t>・</a:t>
            </a:r>
            <a:r>
              <a:rPr lang="en-US" altLang="ja-JP" sz="3200" dirty="0">
                <a:solidFill>
                  <a:schemeClr val="accent5">
                    <a:lumMod val="75000"/>
                  </a:schemeClr>
                </a:solidFill>
              </a:rPr>
              <a:t>200</a:t>
            </a:r>
            <a:r>
              <a:rPr lang="ja-JP" altLang="en-US" sz="3200" dirty="0">
                <a:solidFill>
                  <a:schemeClr val="accent5">
                    <a:lumMod val="75000"/>
                  </a:schemeClr>
                </a:solidFill>
              </a:rPr>
              <a:t>「</a:t>
            </a:r>
            <a:r>
              <a:rPr lang="en-US" altLang="ja-JP" sz="3200" dirty="0">
                <a:solidFill>
                  <a:schemeClr val="accent5">
                    <a:lumMod val="75000"/>
                  </a:schemeClr>
                </a:solidFill>
              </a:rPr>
              <a:t>MEEK</a:t>
            </a:r>
            <a:r>
              <a:rPr lang="ja-JP" altLang="en-US" sz="3200" dirty="0">
                <a:solidFill>
                  <a:schemeClr val="accent5">
                    <a:lumMod val="75000"/>
                  </a:schemeClr>
                </a:solidFill>
              </a:rPr>
              <a:t>」につきまして、承認書に記載のない工程を実施していることが判明いたしましたので、有効期限内の全ロットについて自主回収（クラス</a:t>
            </a:r>
            <a:r>
              <a:rPr lang="en-US" altLang="ja-JP" sz="3200" dirty="0">
                <a:solidFill>
                  <a:schemeClr val="accent5">
                    <a:lumMod val="75000"/>
                  </a:schemeClr>
                </a:solidFill>
              </a:rPr>
              <a:t>II</a:t>
            </a:r>
            <a:r>
              <a:rPr lang="ja-JP" altLang="en-US" sz="3200" dirty="0">
                <a:solidFill>
                  <a:schemeClr val="accent5">
                    <a:lumMod val="75000"/>
                  </a:schemeClr>
                </a:solidFill>
              </a:rPr>
              <a:t>）することといたしました。</a:t>
            </a:r>
          </a:p>
          <a:p>
            <a:pPr marL="0" indent="0">
              <a:buNone/>
            </a:pPr>
            <a:r>
              <a:rPr lang="ja-JP" altLang="en-US" sz="3200" dirty="0">
                <a:solidFill>
                  <a:schemeClr val="accent5">
                    <a:lumMod val="75000"/>
                  </a:schemeClr>
                </a:solidFill>
              </a:rPr>
              <a:t>尚、イトラコナゾール錠</a:t>
            </a:r>
            <a:r>
              <a:rPr lang="en-US" altLang="ja-JP" sz="3200" dirty="0">
                <a:solidFill>
                  <a:schemeClr val="accent5">
                    <a:lumMod val="75000"/>
                  </a:schemeClr>
                </a:solidFill>
              </a:rPr>
              <a:t>50</a:t>
            </a:r>
            <a:r>
              <a:rPr lang="ja-JP" altLang="en-US" sz="3200" dirty="0">
                <a:solidFill>
                  <a:schemeClr val="accent5">
                    <a:lumMod val="75000"/>
                  </a:schemeClr>
                </a:solidFill>
              </a:rPr>
              <a:t>「</a:t>
            </a:r>
            <a:r>
              <a:rPr lang="en-US" altLang="ja-JP" sz="3200" dirty="0">
                <a:solidFill>
                  <a:schemeClr val="accent5">
                    <a:lumMod val="75000"/>
                  </a:schemeClr>
                </a:solidFill>
              </a:rPr>
              <a:t>MEEK</a:t>
            </a:r>
            <a:r>
              <a:rPr lang="ja-JP" altLang="en-US" sz="3200" dirty="0">
                <a:solidFill>
                  <a:schemeClr val="accent5">
                    <a:lumMod val="75000"/>
                  </a:schemeClr>
                </a:solidFill>
              </a:rPr>
              <a:t>」</a:t>
            </a:r>
            <a:r>
              <a:rPr lang="en-US" altLang="ja-JP" sz="3200" dirty="0">
                <a:solidFill>
                  <a:schemeClr val="accent5">
                    <a:lumMod val="75000"/>
                  </a:schemeClr>
                </a:solidFill>
              </a:rPr>
              <a:t>『</a:t>
            </a:r>
            <a:r>
              <a:rPr lang="ja-JP" altLang="en-US" sz="3200" dirty="0">
                <a:solidFill>
                  <a:schemeClr val="accent5">
                    <a:lumMod val="75000"/>
                  </a:schemeClr>
                </a:solidFill>
              </a:rPr>
              <a:t>ロット番号：</a:t>
            </a:r>
            <a:r>
              <a:rPr lang="en-US" altLang="ja-JP" sz="3200" dirty="0">
                <a:solidFill>
                  <a:schemeClr val="accent5">
                    <a:lumMod val="75000"/>
                  </a:schemeClr>
                </a:solidFill>
              </a:rPr>
              <a:t>T0EG08』</a:t>
            </a:r>
            <a:r>
              <a:rPr lang="ja-JP" altLang="en-US" sz="3200" dirty="0">
                <a:solidFill>
                  <a:schemeClr val="accent5">
                    <a:lumMod val="75000"/>
                  </a:schemeClr>
                </a:solidFill>
              </a:rPr>
              <a:t>につきましては、別途医薬品回収概要（クラス</a:t>
            </a:r>
            <a:r>
              <a:rPr lang="en-US" altLang="ja-JP" sz="3200" dirty="0">
                <a:solidFill>
                  <a:schemeClr val="accent5">
                    <a:lumMod val="75000"/>
                  </a:schemeClr>
                </a:solidFill>
              </a:rPr>
              <a:t>I</a:t>
            </a:r>
            <a:r>
              <a:rPr lang="ja-JP" altLang="en-US" sz="3200" dirty="0">
                <a:solidFill>
                  <a:schemeClr val="accent5">
                    <a:lumMod val="75000"/>
                  </a:schemeClr>
                </a:solidFill>
              </a:rPr>
              <a:t>）をご参照下さい。</a:t>
            </a:r>
            <a:endParaRPr lang="en-US" altLang="ja-JP" sz="3200" dirty="0">
              <a:solidFill>
                <a:schemeClr val="accent5">
                  <a:lumMod val="75000"/>
                </a:schemeClr>
              </a:solidFill>
            </a:endParaRPr>
          </a:p>
          <a:p>
            <a:pPr marL="0" indent="0">
              <a:buNone/>
            </a:pPr>
            <a:r>
              <a:rPr lang="ja-JP" altLang="en-US" sz="3200" dirty="0">
                <a:solidFill>
                  <a:srgbClr val="C00000"/>
                </a:solidFill>
              </a:rPr>
              <a:t>⇒化血研での一斉点検及び毎年の承認書との齟齬確認時にきづかれなかったのでしょうか？　チェックできる力を持った人が必要なのかも。</a:t>
            </a:r>
            <a:endParaRPr lang="en-US" altLang="ja-JP" sz="3200" dirty="0">
              <a:solidFill>
                <a:srgbClr val="C00000"/>
              </a:solidFill>
            </a:endParaRP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2631</TotalTime>
  <Words>192</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   (1)イトラコナゾール錠50「MEEK」 　　　　　  (2)イトラコナゾール錠100「MEEK」 　　　　　  (3)イトラコナゾール錠200「MEEK」　　　製品回収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脇坂 盛雄</cp:lastModifiedBy>
  <cp:revision>241</cp:revision>
  <dcterms:created xsi:type="dcterms:W3CDTF">2015-03-05T03:29:01Z</dcterms:created>
  <dcterms:modified xsi:type="dcterms:W3CDTF">2020-12-15T01:10:07Z</dcterms:modified>
</cp:coreProperties>
</file>