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48" y="112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1"/>
            <a:ext cx="12192000" cy="1518556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ym typeface="Wingdings" panose="05000000000000000000" pitchFamily="2" charset="2"/>
              </a:rPr>
              <a:t>販売名　リシノプリル錠１０ｍｇ「日医工」　　　　　　　　　　</a:t>
            </a:r>
            <a:r>
              <a:rPr lang="ja-JP" altLang="en-US" sz="3200" dirty="0">
                <a:solidFill>
                  <a:srgbClr val="C00000"/>
                </a:solidFill>
              </a:rPr>
              <a:t>製品回収　</a:t>
            </a:r>
            <a:br>
              <a:rPr lang="en-US" altLang="ja-JP" sz="3200" dirty="0">
                <a:sym typeface="Wingdings" panose="05000000000000000000" pitchFamily="2" charset="2"/>
              </a:rPr>
            </a:br>
            <a:r>
              <a:rPr lang="ja-JP" altLang="en-US" sz="3200" dirty="0">
                <a:sym typeface="Wingdings" panose="05000000000000000000" pitchFamily="2" charset="2"/>
              </a:rPr>
              <a:t> 　　　　　ランソプラゾールＯＤ錠３０ｍｇ「日医工」</a:t>
            </a:r>
            <a:br>
              <a:rPr lang="en-US" altLang="ja-JP" sz="3200" dirty="0">
                <a:sym typeface="Wingdings" panose="05000000000000000000" pitchFamily="2" charset="2"/>
              </a:rPr>
            </a:br>
            <a:r>
              <a:rPr lang="ja-JP" altLang="en-US" sz="3200" dirty="0">
                <a:sym typeface="Wingdings" panose="05000000000000000000" pitchFamily="2" charset="2"/>
              </a:rPr>
              <a:t>　　　　　 テオフィリン徐放ドライシロップ小児用２０％「日医工」　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518557"/>
            <a:ext cx="12191999" cy="53394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対象ロット　　出荷数量（箱）　　　　　　　　出荷時期</a:t>
            </a:r>
            <a:endParaRPr lang="en-US" altLang="ja-JP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リシ　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29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　　　　約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12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万　　　　　 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2018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年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8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月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30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日～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2020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年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12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月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日</a:t>
            </a:r>
          </a:p>
          <a:p>
            <a:pPr marL="0" indent="0">
              <a:buNone/>
            </a:pP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ラン　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64</a:t>
            </a:r>
            <a:r>
              <a:rPr lang="zh-CN" altLang="en-US" dirty="0">
                <a:solidFill>
                  <a:schemeClr val="tx2">
                    <a:lumMod val="50000"/>
                  </a:schemeClr>
                </a:solidFill>
              </a:rPr>
              <a:t>　　　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約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20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万</a:t>
            </a:r>
            <a:r>
              <a:rPr lang="zh-CN" altLang="en-US" dirty="0">
                <a:solidFill>
                  <a:schemeClr val="tx2">
                    <a:lumMod val="50000"/>
                  </a:schemeClr>
                </a:solidFill>
              </a:rPr>
              <a:t>　　　 </a:t>
            </a:r>
            <a:r>
              <a:rPr lang="en-US" altLang="zh-CN" dirty="0">
                <a:solidFill>
                  <a:schemeClr val="tx2">
                    <a:lumMod val="50000"/>
                  </a:schemeClr>
                </a:solidFill>
              </a:rPr>
              <a:t>2018</a:t>
            </a:r>
            <a:r>
              <a:rPr lang="zh-CN" altLang="en-US" dirty="0">
                <a:solidFill>
                  <a:schemeClr val="tx2">
                    <a:lumMod val="50000"/>
                  </a:schemeClr>
                </a:solidFill>
              </a:rPr>
              <a:t>年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7</a:t>
            </a:r>
            <a:r>
              <a:rPr lang="zh-CN" altLang="en-US" dirty="0">
                <a:solidFill>
                  <a:schemeClr val="tx2">
                    <a:lumMod val="50000"/>
                  </a:schemeClr>
                </a:solidFill>
              </a:rPr>
              <a:t>月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17</a:t>
            </a:r>
            <a:r>
              <a:rPr lang="zh-CN" altLang="en-US" dirty="0">
                <a:solidFill>
                  <a:schemeClr val="tx2">
                    <a:lumMod val="50000"/>
                  </a:schemeClr>
                </a:solidFill>
              </a:rPr>
              <a:t>日～</a:t>
            </a:r>
            <a:r>
              <a:rPr lang="en-US" altLang="zh-CN" dirty="0">
                <a:solidFill>
                  <a:schemeClr val="tx2">
                    <a:lumMod val="50000"/>
                  </a:schemeClr>
                </a:solidFill>
              </a:rPr>
              <a:t>2020</a:t>
            </a:r>
            <a:r>
              <a:rPr lang="zh-CN" altLang="en-US" dirty="0">
                <a:solidFill>
                  <a:schemeClr val="tx2">
                    <a:lumMod val="50000"/>
                  </a:schemeClr>
                </a:solidFill>
              </a:rPr>
              <a:t>年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12</a:t>
            </a:r>
            <a:r>
              <a:rPr lang="zh-CN" altLang="en-US" dirty="0">
                <a:solidFill>
                  <a:schemeClr val="tx2">
                    <a:lumMod val="50000"/>
                  </a:schemeClr>
                </a:solidFill>
              </a:rPr>
              <a:t>月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zh-CN" altLang="en-US" dirty="0">
                <a:solidFill>
                  <a:schemeClr val="tx2">
                    <a:lumMod val="50000"/>
                  </a:schemeClr>
                </a:solidFill>
              </a:rPr>
              <a:t>日</a:t>
            </a:r>
          </a:p>
          <a:p>
            <a:pPr marL="0" indent="0">
              <a:buNone/>
            </a:pP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テオ　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7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　　　　　約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万　　　　　　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2018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年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11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月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日～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2020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年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11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月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5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日</a:t>
            </a:r>
            <a:endParaRPr lang="en-US" altLang="ja-JP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回収理由　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2020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12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9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日</a:t>
            </a:r>
            <a:endParaRPr lang="en-US" altLang="ja-JP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本製品の参考品において、溶出性試験が承認規格に適合しない結果が得られました。他ロットについても、使用期限内に承認規格外となる可能性が否定できないことから、使用期限内の全ロットを自主回収することといたしました。</a:t>
            </a: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⇒これまで約</a:t>
            </a:r>
            <a:r>
              <a:rPr lang="en-US" altLang="ja-JP" dirty="0">
                <a:solidFill>
                  <a:srgbClr val="C00000"/>
                </a:solidFill>
              </a:rPr>
              <a:t>30</a:t>
            </a:r>
            <a:r>
              <a:rPr lang="ja-JP" altLang="en-US" dirty="0">
                <a:solidFill>
                  <a:srgbClr val="C00000"/>
                </a:solidFill>
              </a:rPr>
              <a:t>製品が回収になっています。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さらに</a:t>
            </a:r>
            <a:r>
              <a:rPr lang="en-US" altLang="ja-JP" dirty="0">
                <a:solidFill>
                  <a:srgbClr val="C00000"/>
                </a:solidFill>
              </a:rPr>
              <a:t>GMP</a:t>
            </a:r>
            <a:r>
              <a:rPr lang="ja-JP" altLang="en-US" dirty="0">
                <a:solidFill>
                  <a:srgbClr val="C00000"/>
                </a:solidFill>
              </a:rPr>
              <a:t>不備が発見されて製品回収が増えているのでしょう。</a:t>
            </a:r>
            <a:endParaRPr lang="en-US" altLang="ja-JP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2571</TotalTime>
  <Words>181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　リシノプリル錠１０ｍｇ「日医工」　　　　　　　　　　製品回収　  　　　　　ランソプラゾールＯＤ錠３０ｍｇ「日医工」 　　　　　 テオフィリン徐放ドライシロップ小児用２０％「日医工」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脇坂 盛雄</cp:lastModifiedBy>
  <cp:revision>237</cp:revision>
  <dcterms:created xsi:type="dcterms:W3CDTF">2015-03-05T03:29:01Z</dcterms:created>
  <dcterms:modified xsi:type="dcterms:W3CDTF">2020-12-11T09:50:05Z</dcterms:modified>
</cp:coreProperties>
</file>