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8" d="100"/>
          <a:sy n="58" d="100"/>
        </p:scale>
        <p:origin x="82"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669470"/>
          </a:xfrm>
        </p:spPr>
        <p:txBody>
          <a:bodyPr>
            <a:noAutofit/>
          </a:bodyPr>
          <a:lstStyle/>
          <a:p>
            <a:r>
              <a:rPr lang="ja-JP" altLang="en-US" sz="3200" dirty="0">
                <a:sym typeface="Wingdings" panose="05000000000000000000" pitchFamily="2" charset="2"/>
              </a:rPr>
              <a:t>販売名　イトラコナゾール錠</a:t>
            </a:r>
            <a:r>
              <a:rPr lang="en-US" altLang="ja-JP" sz="3200" dirty="0">
                <a:sym typeface="Wingdings" panose="05000000000000000000" pitchFamily="2" charset="2"/>
              </a:rPr>
              <a:t>50</a:t>
            </a:r>
            <a:r>
              <a:rPr lang="ja-JP" altLang="en-US" sz="3200" dirty="0">
                <a:sym typeface="Wingdings" panose="05000000000000000000" pitchFamily="2" charset="2"/>
              </a:rPr>
              <a:t>「</a:t>
            </a:r>
            <a:r>
              <a:rPr lang="en-US" altLang="ja-JP" sz="3200" dirty="0">
                <a:sym typeface="Wingdings" panose="05000000000000000000" pitchFamily="2" charset="2"/>
              </a:rPr>
              <a:t>MEEK</a:t>
            </a:r>
            <a:r>
              <a:rPr lang="ja-JP" altLang="en-US" sz="3200" dirty="0">
                <a:sym typeface="Wingdings" panose="05000000000000000000" pitchFamily="2" charset="2"/>
              </a:rPr>
              <a:t>」 　</a:t>
            </a:r>
            <a:r>
              <a:rPr lang="ja-JP" altLang="en-US" sz="3200" dirty="0">
                <a:solidFill>
                  <a:srgbClr val="C00000"/>
                </a:solidFill>
              </a:rPr>
              <a:t>製品回収　クラス</a:t>
            </a:r>
            <a:r>
              <a:rPr lang="en-US" altLang="ja-JP" sz="3200" dirty="0">
                <a:solidFill>
                  <a:srgbClr val="C00000"/>
                </a:solidFill>
              </a:rPr>
              <a:t>Ⅰ</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69471"/>
            <a:ext cx="12191999" cy="6188529"/>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rPr>
              <a:t>T0EG08</a:t>
            </a:r>
            <a:r>
              <a:rPr lang="ja-JP" altLang="en-US" dirty="0">
                <a:solidFill>
                  <a:schemeClr val="tx2">
                    <a:lumMod val="50000"/>
                  </a:schemeClr>
                </a:solidFill>
              </a:rPr>
              <a:t>　　　</a:t>
            </a:r>
            <a:r>
              <a:rPr lang="en-US" altLang="ja-JP" dirty="0">
                <a:solidFill>
                  <a:schemeClr val="tx2">
                    <a:lumMod val="50000"/>
                  </a:schemeClr>
                </a:solidFill>
              </a:rPr>
              <a:t>929</a:t>
            </a:r>
            <a:r>
              <a:rPr lang="ja-JP" altLang="en-US" dirty="0">
                <a:solidFill>
                  <a:schemeClr val="tx2">
                    <a:lumMod val="50000"/>
                  </a:schemeClr>
                </a:solidFill>
              </a:rPr>
              <a:t>　　　　　　 </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09</a:t>
            </a:r>
            <a:r>
              <a:rPr lang="ja-JP" altLang="en-US" dirty="0">
                <a:solidFill>
                  <a:schemeClr val="tx2">
                    <a:lumMod val="50000"/>
                  </a:schemeClr>
                </a:solidFill>
              </a:rPr>
              <a:t>月</a:t>
            </a:r>
            <a:r>
              <a:rPr lang="en-US" altLang="ja-JP" dirty="0">
                <a:solidFill>
                  <a:schemeClr val="tx2">
                    <a:lumMod val="50000"/>
                  </a:schemeClr>
                </a:solidFill>
              </a:rPr>
              <a:t>28</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12</a:t>
            </a:r>
            <a:r>
              <a:rPr lang="ja-JP" altLang="en-US" dirty="0">
                <a:solidFill>
                  <a:schemeClr val="tx2">
                    <a:lumMod val="50000"/>
                  </a:schemeClr>
                </a:solidFill>
              </a:rPr>
              <a:t>月</a:t>
            </a:r>
            <a:r>
              <a:rPr lang="en-US" altLang="ja-JP" dirty="0">
                <a:solidFill>
                  <a:schemeClr val="tx2">
                    <a:lumMod val="50000"/>
                  </a:schemeClr>
                </a:solidFill>
              </a:rPr>
              <a:t>03</a:t>
            </a:r>
            <a:r>
              <a:rPr lang="ja-JP" altLang="en-US" dirty="0">
                <a:solidFill>
                  <a:schemeClr val="tx2">
                    <a:lumMod val="50000"/>
                  </a:schemeClr>
                </a:solidFill>
              </a:rPr>
              <a:t>日</a:t>
            </a:r>
            <a:endParaRPr lang="en-US" altLang="ja-JP" dirty="0">
              <a:solidFill>
                <a:schemeClr val="tx2">
                  <a:lumMod val="50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12</a:t>
            </a:r>
            <a:r>
              <a:rPr lang="ja-JP" altLang="en-US" dirty="0">
                <a:solidFill>
                  <a:schemeClr val="accent5">
                    <a:lumMod val="75000"/>
                  </a:schemeClr>
                </a:solidFill>
              </a:rPr>
              <a:t>月</a:t>
            </a:r>
            <a:r>
              <a:rPr lang="en-US" altLang="ja-JP" dirty="0">
                <a:solidFill>
                  <a:schemeClr val="accent5">
                    <a:lumMod val="75000"/>
                  </a:schemeClr>
                </a:solidFill>
              </a:rPr>
              <a:t>4</a:t>
            </a:r>
            <a:r>
              <a:rPr lang="ja-JP" altLang="en-US" dirty="0">
                <a:solidFill>
                  <a:schemeClr val="accent5">
                    <a:lumMod val="75000"/>
                  </a:schemeClr>
                </a:solidFill>
              </a:rPr>
              <a:t>日</a:t>
            </a:r>
          </a:p>
          <a:p>
            <a:pPr marL="0" indent="0">
              <a:buNone/>
            </a:pPr>
            <a:r>
              <a:rPr lang="ja-JP" altLang="en-US" dirty="0"/>
              <a:t>イトラコナゾール錠</a:t>
            </a:r>
            <a:r>
              <a:rPr lang="en-US" altLang="ja-JP" dirty="0"/>
              <a:t>50</a:t>
            </a:r>
            <a:r>
              <a:rPr lang="ja-JP" altLang="en-US" dirty="0"/>
              <a:t>「</a:t>
            </a:r>
            <a:r>
              <a:rPr lang="en-US" altLang="ja-JP" dirty="0"/>
              <a:t>MEEK</a:t>
            </a:r>
            <a:r>
              <a:rPr lang="ja-JP" altLang="en-US" dirty="0"/>
              <a:t>」につきまして、一部ロット製剤を処方された患者様にふらつき、意識朦朧などの精神神経系の副作用が報告されました。弊社において調査したところ、製造過程におきましてベンゾジアゼピン系睡眠剤であるリルマザホン塩酸塩水和物の混入が判明しました。更に、混入した上記成分は通常臨床量を超える量であることが確認されております。服用された患者様の健康被害が報告されており、該当ロットについて自主回収（クラス</a:t>
            </a:r>
            <a:r>
              <a:rPr lang="en-US" altLang="ja-JP" dirty="0"/>
              <a:t>I</a:t>
            </a:r>
            <a:r>
              <a:rPr lang="ja-JP" altLang="en-US" dirty="0"/>
              <a:t>）することといたしました。服用された患者様にてふらつき、めまい、不機嫌、四肢の脱力、傾眠、倦怠感、浮揚感、強い眠気、しどろもどろ、錯乱、意識朦朧、意識レベル低下、意識消失、記憶が曖昧、記憶喪失等の報告を受けております。</a:t>
            </a:r>
            <a:endParaRPr lang="en-US" altLang="ja-JP" dirty="0"/>
          </a:p>
          <a:p>
            <a:pPr marL="0" indent="0">
              <a:buNone/>
            </a:pPr>
            <a:r>
              <a:rPr lang="ja-JP" altLang="en-US">
                <a:solidFill>
                  <a:srgbClr val="C00000"/>
                </a:solidFill>
              </a:rPr>
              <a:t>⇒これ</a:t>
            </a:r>
            <a:r>
              <a:rPr lang="ja-JP" altLang="en-US" dirty="0">
                <a:solidFill>
                  <a:srgbClr val="C00000"/>
                </a:solidFill>
              </a:rPr>
              <a:t>は洗浄で残ったのではなく、別の原薬を間違えて加えたのでしょう。試験で適合なので、別の原薬はプラスなのでしょう。</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2558</TotalTime>
  <Words>233</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イトラコナゾール錠50「MEEK」 　製品回収　クラスⅠ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235</cp:revision>
  <dcterms:created xsi:type="dcterms:W3CDTF">2015-03-05T03:29:01Z</dcterms:created>
  <dcterms:modified xsi:type="dcterms:W3CDTF">2020-12-04T14:53:39Z</dcterms:modified>
</cp:coreProperties>
</file>