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95" autoAdjust="0"/>
    <p:restoredTop sz="94660"/>
  </p:normalViewPr>
  <p:slideViewPr>
    <p:cSldViewPr snapToGrid="0">
      <p:cViewPr varScale="1">
        <p:scale>
          <a:sx n="58" d="100"/>
          <a:sy n="58" d="100"/>
        </p:scale>
        <p:origin x="82"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669470"/>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プロクトセディル坐薬　 </a:t>
            </a:r>
            <a:r>
              <a:rPr lang="en-US" altLang="ja-JP" sz="3200" dirty="0">
                <a:sym typeface="Wingdings" panose="05000000000000000000" pitchFamily="2" charset="2"/>
              </a:rPr>
              <a:t>(2)</a:t>
            </a:r>
            <a:r>
              <a:rPr lang="ja-JP" altLang="en-US" sz="3200" dirty="0">
                <a:sym typeface="Wingdings" panose="05000000000000000000" pitchFamily="2" charset="2"/>
              </a:rPr>
              <a:t>プロクトセディル軟膏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69471"/>
            <a:ext cx="12191999" cy="6188529"/>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514350" indent="-514350">
              <a:buAutoNum type="arabicParenBoth"/>
            </a:pPr>
            <a:r>
              <a:rPr lang="en-US" altLang="ja-JP" dirty="0">
                <a:solidFill>
                  <a:schemeClr val="tx2">
                    <a:lumMod val="50000"/>
                  </a:schemeClr>
                </a:solidFill>
              </a:rPr>
              <a:t>37</a:t>
            </a:r>
            <a:r>
              <a:rPr lang="ja-JP" altLang="en-US" dirty="0">
                <a:solidFill>
                  <a:schemeClr val="tx2">
                    <a:lumMod val="50000"/>
                  </a:schemeClr>
                </a:solidFill>
              </a:rPr>
              <a:t>　　　約</a:t>
            </a:r>
            <a:r>
              <a:rPr lang="en-US" altLang="ja-JP" dirty="0">
                <a:solidFill>
                  <a:schemeClr val="tx2">
                    <a:lumMod val="50000"/>
                  </a:schemeClr>
                </a:solidFill>
              </a:rPr>
              <a:t>110,000</a:t>
            </a:r>
            <a:r>
              <a:rPr lang="ja-JP" altLang="en-US" dirty="0">
                <a:solidFill>
                  <a:schemeClr val="tx2">
                    <a:lumMod val="50000"/>
                  </a:schemeClr>
                </a:solidFill>
              </a:rPr>
              <a:t>　　　　　　　　</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3</a:t>
            </a:r>
            <a:r>
              <a:rPr lang="ja-JP" altLang="en-US" dirty="0">
                <a:solidFill>
                  <a:schemeClr val="tx2">
                    <a:lumMod val="50000"/>
                  </a:schemeClr>
                </a:solidFill>
              </a:rPr>
              <a:t>月</a:t>
            </a:r>
            <a:r>
              <a:rPr lang="en-US" altLang="ja-JP" dirty="0">
                <a:solidFill>
                  <a:schemeClr val="tx2">
                    <a:lumMod val="50000"/>
                  </a:schemeClr>
                </a:solidFill>
              </a:rPr>
              <a:t>18</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9</a:t>
            </a:r>
            <a:r>
              <a:rPr lang="ja-JP" altLang="en-US" dirty="0">
                <a:solidFill>
                  <a:schemeClr val="tx2">
                    <a:lumMod val="50000"/>
                  </a:schemeClr>
                </a:solidFill>
              </a:rPr>
              <a:t>月</a:t>
            </a:r>
            <a:r>
              <a:rPr lang="en-US" altLang="ja-JP" dirty="0">
                <a:solidFill>
                  <a:schemeClr val="tx2">
                    <a:lumMod val="50000"/>
                  </a:schemeClr>
                </a:solidFill>
              </a:rPr>
              <a:t>17</a:t>
            </a:r>
            <a:r>
              <a:rPr lang="ja-JP" altLang="en-US" dirty="0">
                <a:solidFill>
                  <a:schemeClr val="tx2">
                    <a:lumMod val="50000"/>
                  </a:schemeClr>
                </a:solidFill>
              </a:rPr>
              <a:t>日</a:t>
            </a:r>
            <a:endParaRPr lang="en-US" altLang="ja-JP" dirty="0">
              <a:solidFill>
                <a:schemeClr val="tx2">
                  <a:lumMod val="50000"/>
                </a:schemeClr>
              </a:solidFill>
            </a:endParaRPr>
          </a:p>
          <a:p>
            <a:pPr marL="0" indent="0">
              <a:buNone/>
            </a:pPr>
            <a:r>
              <a:rPr lang="en-US" altLang="ja-JP" dirty="0">
                <a:solidFill>
                  <a:schemeClr val="tx2">
                    <a:lumMod val="50000"/>
                  </a:schemeClr>
                </a:solidFill>
              </a:rPr>
              <a:t>(2)</a:t>
            </a:r>
            <a:r>
              <a:rPr lang="ja-JP" altLang="en-US" dirty="0">
                <a:solidFill>
                  <a:schemeClr val="tx2">
                    <a:lumMod val="50000"/>
                  </a:schemeClr>
                </a:solidFill>
              </a:rPr>
              <a:t>  </a:t>
            </a:r>
            <a:r>
              <a:rPr lang="en-US" altLang="ja-JP" dirty="0">
                <a:solidFill>
                  <a:schemeClr val="tx2">
                    <a:lumMod val="50000"/>
                  </a:schemeClr>
                </a:solidFill>
              </a:rPr>
              <a:t>73</a:t>
            </a:r>
            <a:r>
              <a:rPr lang="ja-JP" altLang="en-US" dirty="0">
                <a:solidFill>
                  <a:schemeClr val="tx2">
                    <a:lumMod val="50000"/>
                  </a:schemeClr>
                </a:solidFill>
              </a:rPr>
              <a:t>　　　約</a:t>
            </a:r>
            <a:r>
              <a:rPr lang="en-US" altLang="ja-JP" dirty="0">
                <a:solidFill>
                  <a:schemeClr val="tx2">
                    <a:lumMod val="50000"/>
                  </a:schemeClr>
                </a:solidFill>
              </a:rPr>
              <a:t>160,000</a:t>
            </a:r>
            <a:r>
              <a:rPr lang="ja-JP" altLang="en-US" dirty="0">
                <a:solidFill>
                  <a:schemeClr val="tx2">
                    <a:lumMod val="50000"/>
                  </a:schemeClr>
                </a:solidFill>
              </a:rPr>
              <a:t>　　　　　　　　</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2</a:t>
            </a:r>
            <a:r>
              <a:rPr lang="ja-JP" altLang="en-US" dirty="0">
                <a:solidFill>
                  <a:schemeClr val="tx2">
                    <a:lumMod val="50000"/>
                  </a:schemeClr>
                </a:solidFill>
              </a:rPr>
              <a:t>月</a:t>
            </a:r>
            <a:r>
              <a:rPr lang="en-US" altLang="ja-JP" dirty="0">
                <a:solidFill>
                  <a:schemeClr val="tx2">
                    <a:lumMod val="50000"/>
                  </a:schemeClr>
                </a:solidFill>
              </a:rPr>
              <a:t>26</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10</a:t>
            </a:r>
            <a:r>
              <a:rPr lang="ja-JP" altLang="en-US" dirty="0">
                <a:solidFill>
                  <a:schemeClr val="tx2">
                    <a:lumMod val="50000"/>
                  </a:schemeClr>
                </a:solidFill>
              </a:rPr>
              <a:t>月</a:t>
            </a:r>
            <a:r>
              <a:rPr lang="en-US" altLang="ja-JP" dirty="0">
                <a:solidFill>
                  <a:schemeClr val="tx2">
                    <a:lumMod val="50000"/>
                  </a:schemeClr>
                </a:solidFill>
              </a:rPr>
              <a:t>8</a:t>
            </a:r>
            <a:r>
              <a:rPr lang="ja-JP" altLang="en-US" dirty="0">
                <a:solidFill>
                  <a:schemeClr val="tx2">
                    <a:lumMod val="50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12</a:t>
            </a:r>
            <a:r>
              <a:rPr lang="ja-JP" altLang="en-US" dirty="0">
                <a:solidFill>
                  <a:schemeClr val="accent5">
                    <a:lumMod val="75000"/>
                  </a:schemeClr>
                </a:solidFill>
              </a:rPr>
              <a:t>月</a:t>
            </a:r>
            <a:r>
              <a:rPr lang="en-US" altLang="ja-JP" dirty="0">
                <a:solidFill>
                  <a:schemeClr val="accent5">
                    <a:lumMod val="75000"/>
                  </a:schemeClr>
                </a:solidFill>
              </a:rPr>
              <a:t>3</a:t>
            </a:r>
            <a:r>
              <a:rPr lang="ja-JP" altLang="en-US" dirty="0">
                <a:solidFill>
                  <a:schemeClr val="accent5">
                    <a:lumMod val="75000"/>
                  </a:schemeClr>
                </a:solidFill>
              </a:rPr>
              <a:t>日</a:t>
            </a:r>
          </a:p>
          <a:p>
            <a:pPr marL="0" indent="0">
              <a:buNone/>
            </a:pPr>
            <a:r>
              <a:rPr lang="ja-JP" altLang="en-US" dirty="0"/>
              <a:t>プロクトセディル坐薬ならびにプロクトセディル軟膏について、出荷判定試験の一部が定められた手順どおりに実施されていないことが判明したため、当該品の自主回収を行うことといたします。</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軟膏や試験の一部が</a:t>
            </a:r>
            <a:r>
              <a:rPr lang="en-US" altLang="ja-JP" dirty="0">
                <a:solidFill>
                  <a:srgbClr val="C00000"/>
                </a:solidFill>
              </a:rPr>
              <a:t>SOP</a:t>
            </a:r>
            <a:r>
              <a:rPr lang="ja-JP" altLang="en-US" dirty="0">
                <a:solidFill>
                  <a:srgbClr val="C00000"/>
                </a:solidFill>
              </a:rPr>
              <a:t>と異なっていたとのことだが、保存サンプルを試験すれば問題ないと思うのですが？　それでも回収する必要があるのでしょうか？</a:t>
            </a:r>
            <a:endParaRPr lang="en-US" altLang="ja-JP" dirty="0">
              <a:solidFill>
                <a:srgbClr val="C00000"/>
              </a:solidFill>
            </a:endParaRPr>
          </a:p>
          <a:p>
            <a:pPr marL="0" indent="0">
              <a:buNone/>
            </a:pPr>
            <a:r>
              <a:rPr lang="ja-JP" altLang="en-US" dirty="0">
                <a:solidFill>
                  <a:srgbClr val="C00000"/>
                </a:solidFill>
              </a:rPr>
              <a:t>和歌山県の山本化学工業のアセトアミノフェンでは①</a:t>
            </a:r>
            <a:r>
              <a:rPr lang="en-US" altLang="ja-JP" dirty="0">
                <a:solidFill>
                  <a:srgbClr val="C00000"/>
                </a:solidFill>
              </a:rPr>
              <a:t>MF</a:t>
            </a:r>
            <a:r>
              <a:rPr lang="ja-JP" altLang="en-US" dirty="0">
                <a:solidFill>
                  <a:srgbClr val="C00000"/>
                </a:solidFill>
              </a:rPr>
              <a:t>違反、②</a:t>
            </a:r>
            <a:r>
              <a:rPr lang="en-US" altLang="ja-JP" dirty="0">
                <a:solidFill>
                  <a:srgbClr val="C00000"/>
                </a:solidFill>
              </a:rPr>
              <a:t>GMP</a:t>
            </a:r>
            <a:r>
              <a:rPr lang="ja-JP" altLang="en-US" dirty="0">
                <a:solidFill>
                  <a:srgbClr val="C00000"/>
                </a:solidFill>
              </a:rPr>
              <a:t>省令違反、</a:t>
            </a:r>
            <a:endParaRPr lang="en-US" altLang="ja-JP" dirty="0">
              <a:solidFill>
                <a:srgbClr val="C00000"/>
              </a:solidFill>
            </a:endParaRPr>
          </a:p>
          <a:p>
            <a:pPr marL="0" indent="0">
              <a:buNone/>
            </a:pPr>
            <a:r>
              <a:rPr lang="ja-JP" altLang="en-US">
                <a:solidFill>
                  <a:srgbClr val="C00000"/>
                </a:solidFill>
              </a:rPr>
              <a:t>③製造販売承認書違反でも製品回収がなかったです。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2539</TotalTime>
  <Words>174</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(1)プロクトセディル坐薬　 (2)プロクトセディル軟膏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233</cp:revision>
  <dcterms:created xsi:type="dcterms:W3CDTF">2015-03-05T03:29:01Z</dcterms:created>
  <dcterms:modified xsi:type="dcterms:W3CDTF">2020-12-04T12:07:27Z</dcterms:modified>
</cp:coreProperties>
</file>