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8" d="100"/>
          <a:sy n="58" d="100"/>
        </p:scale>
        <p:origin x="91" y="8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2020/12/4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
            <a:ext cx="12192000" cy="556590"/>
          </a:xfrm>
        </p:spPr>
        <p:txBody>
          <a:bodyPr>
            <a:noAutofit/>
          </a:bodyPr>
          <a:lstStyle/>
          <a:p>
            <a:r>
              <a:rPr lang="ja-JP" altLang="en-US" sz="3200" dirty="0">
                <a:sym typeface="Wingdings" panose="05000000000000000000" pitchFamily="2" charset="2"/>
              </a:rPr>
              <a:t>販売名　</a:t>
            </a:r>
            <a:r>
              <a:rPr lang="en-US" altLang="ja-JP" sz="3200" dirty="0">
                <a:sym typeface="Wingdings" panose="05000000000000000000" pitchFamily="2" charset="2"/>
              </a:rPr>
              <a:t>(1)</a:t>
            </a:r>
            <a:r>
              <a:rPr lang="ja-JP" altLang="en-US" sz="3200" dirty="0">
                <a:sym typeface="Wingdings" panose="05000000000000000000" pitchFamily="2" charset="2"/>
              </a:rPr>
              <a:t>ソルコセリル軟膏５％　 </a:t>
            </a:r>
            <a:r>
              <a:rPr lang="en-US" altLang="ja-JP" sz="3200" dirty="0">
                <a:sym typeface="Wingdings" panose="05000000000000000000" pitchFamily="2" charset="2"/>
              </a:rPr>
              <a:t>(2)</a:t>
            </a:r>
            <a:r>
              <a:rPr lang="ja-JP" altLang="en-US" sz="3200" dirty="0">
                <a:sym typeface="Wingdings" panose="05000000000000000000" pitchFamily="2" charset="2"/>
              </a:rPr>
              <a:t>ソルコセリル腟坐薬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556591"/>
            <a:ext cx="12191999" cy="6301409"/>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514350" indent="-514350">
              <a:buAutoNum type="arabicParenBoth"/>
            </a:pPr>
            <a:r>
              <a:rPr lang="en-US" altLang="ja-JP" dirty="0">
                <a:solidFill>
                  <a:schemeClr val="tx2">
                    <a:lumMod val="50000"/>
                  </a:schemeClr>
                </a:solidFill>
              </a:rPr>
              <a:t>80</a:t>
            </a:r>
            <a:r>
              <a:rPr lang="ja-JP" altLang="en-US" dirty="0">
                <a:solidFill>
                  <a:schemeClr val="tx2">
                    <a:lumMod val="50000"/>
                  </a:schemeClr>
                </a:solidFill>
              </a:rPr>
              <a:t>　　 約</a:t>
            </a:r>
            <a:r>
              <a:rPr lang="en-US" altLang="ja-JP" dirty="0">
                <a:solidFill>
                  <a:schemeClr val="tx2">
                    <a:lumMod val="50000"/>
                  </a:schemeClr>
                </a:solidFill>
              </a:rPr>
              <a:t>10,000</a:t>
            </a:r>
            <a:r>
              <a:rPr lang="ja-JP" altLang="en-US" dirty="0">
                <a:solidFill>
                  <a:schemeClr val="tx2">
                    <a:lumMod val="50000"/>
                  </a:schemeClr>
                </a:solidFill>
              </a:rPr>
              <a:t>　　　　　　　 </a:t>
            </a:r>
            <a:r>
              <a:rPr lang="en-US" altLang="ja-JP" dirty="0">
                <a:solidFill>
                  <a:schemeClr val="tx2">
                    <a:lumMod val="50000"/>
                  </a:schemeClr>
                </a:solidFill>
              </a:rPr>
              <a:t>2019</a:t>
            </a:r>
            <a:r>
              <a:rPr lang="ja-JP" altLang="en-US" dirty="0">
                <a:solidFill>
                  <a:schemeClr val="tx2">
                    <a:lumMod val="50000"/>
                  </a:schemeClr>
                </a:solidFill>
              </a:rPr>
              <a:t>年</a:t>
            </a:r>
            <a:r>
              <a:rPr lang="en-US" altLang="ja-JP" dirty="0">
                <a:solidFill>
                  <a:schemeClr val="tx2">
                    <a:lumMod val="50000"/>
                  </a:schemeClr>
                </a:solidFill>
              </a:rPr>
              <a:t>3</a:t>
            </a:r>
            <a:r>
              <a:rPr lang="ja-JP" altLang="en-US" dirty="0">
                <a:solidFill>
                  <a:schemeClr val="tx2">
                    <a:lumMod val="50000"/>
                  </a:schemeClr>
                </a:solidFill>
              </a:rPr>
              <a:t>月</a:t>
            </a:r>
            <a:r>
              <a:rPr lang="en-US" altLang="ja-JP" dirty="0">
                <a:solidFill>
                  <a:schemeClr val="tx2">
                    <a:lumMod val="50000"/>
                  </a:schemeClr>
                </a:solidFill>
              </a:rPr>
              <a:t>18</a:t>
            </a:r>
            <a:r>
              <a:rPr lang="ja-JP" altLang="en-US" dirty="0">
                <a:solidFill>
                  <a:schemeClr val="tx2">
                    <a:lumMod val="50000"/>
                  </a:schemeClr>
                </a:solidFill>
              </a:rPr>
              <a:t>日～</a:t>
            </a:r>
            <a:r>
              <a:rPr lang="en-US" altLang="ja-JP" dirty="0">
                <a:solidFill>
                  <a:schemeClr val="tx2">
                    <a:lumMod val="50000"/>
                  </a:schemeClr>
                </a:solidFill>
              </a:rPr>
              <a:t>2020</a:t>
            </a:r>
            <a:r>
              <a:rPr lang="ja-JP" altLang="en-US" dirty="0">
                <a:solidFill>
                  <a:schemeClr val="tx2">
                    <a:lumMod val="50000"/>
                  </a:schemeClr>
                </a:solidFill>
              </a:rPr>
              <a:t>年</a:t>
            </a:r>
            <a:r>
              <a:rPr lang="en-US" altLang="ja-JP" dirty="0">
                <a:solidFill>
                  <a:schemeClr val="tx2">
                    <a:lumMod val="50000"/>
                  </a:schemeClr>
                </a:solidFill>
              </a:rPr>
              <a:t>9</a:t>
            </a:r>
            <a:r>
              <a:rPr lang="ja-JP" altLang="en-US" dirty="0">
                <a:solidFill>
                  <a:schemeClr val="tx2">
                    <a:lumMod val="50000"/>
                  </a:schemeClr>
                </a:solidFill>
              </a:rPr>
              <a:t>月</a:t>
            </a:r>
            <a:r>
              <a:rPr lang="en-US" altLang="ja-JP" dirty="0">
                <a:solidFill>
                  <a:schemeClr val="tx2">
                    <a:lumMod val="50000"/>
                  </a:schemeClr>
                </a:solidFill>
              </a:rPr>
              <a:t>17</a:t>
            </a:r>
            <a:r>
              <a:rPr lang="ja-JP" altLang="en-US" dirty="0">
                <a:solidFill>
                  <a:schemeClr val="tx2">
                    <a:lumMod val="50000"/>
                  </a:schemeClr>
                </a:solidFill>
              </a:rPr>
              <a:t>日</a:t>
            </a:r>
            <a:endParaRPr lang="en-US" altLang="ja-JP" dirty="0">
              <a:solidFill>
                <a:schemeClr val="tx2">
                  <a:lumMod val="50000"/>
                </a:schemeClr>
              </a:solidFill>
            </a:endParaRPr>
          </a:p>
          <a:p>
            <a:pPr marL="0" indent="0">
              <a:buNone/>
            </a:pPr>
            <a:r>
              <a:rPr lang="en-US" altLang="ja-JP" dirty="0">
                <a:solidFill>
                  <a:schemeClr val="tx2">
                    <a:lumMod val="50000"/>
                  </a:schemeClr>
                </a:solidFill>
              </a:rPr>
              <a:t>(2)</a:t>
            </a:r>
            <a:r>
              <a:rPr lang="ja-JP" altLang="en-US" dirty="0">
                <a:solidFill>
                  <a:schemeClr val="tx2">
                    <a:lumMod val="50000"/>
                  </a:schemeClr>
                </a:solidFill>
              </a:rPr>
              <a:t>  </a:t>
            </a:r>
            <a:r>
              <a:rPr lang="en-US" altLang="ja-JP" dirty="0">
                <a:solidFill>
                  <a:schemeClr val="tx2">
                    <a:lumMod val="50000"/>
                  </a:schemeClr>
                </a:solidFill>
              </a:rPr>
              <a:t>8</a:t>
            </a:r>
            <a:r>
              <a:rPr lang="ja-JP" altLang="en-US" dirty="0">
                <a:solidFill>
                  <a:schemeClr val="tx2">
                    <a:lumMod val="50000"/>
                  </a:schemeClr>
                </a:solidFill>
              </a:rPr>
              <a:t>　　　約</a:t>
            </a:r>
            <a:r>
              <a:rPr lang="en-US" altLang="ja-JP" dirty="0">
                <a:solidFill>
                  <a:schemeClr val="tx2">
                    <a:lumMod val="50000"/>
                  </a:schemeClr>
                </a:solidFill>
              </a:rPr>
              <a:t>2,200</a:t>
            </a:r>
            <a:r>
              <a:rPr lang="ja-JP" altLang="en-US" dirty="0">
                <a:solidFill>
                  <a:schemeClr val="tx2">
                    <a:lumMod val="50000"/>
                  </a:schemeClr>
                </a:solidFill>
              </a:rPr>
              <a:t>　　　　　　　　</a:t>
            </a:r>
            <a:r>
              <a:rPr lang="en-US" altLang="ja-JP" dirty="0">
                <a:solidFill>
                  <a:schemeClr val="tx2">
                    <a:lumMod val="50000"/>
                  </a:schemeClr>
                </a:solidFill>
              </a:rPr>
              <a:t>2019</a:t>
            </a:r>
            <a:r>
              <a:rPr lang="ja-JP" altLang="en-US" dirty="0">
                <a:solidFill>
                  <a:schemeClr val="tx2">
                    <a:lumMod val="50000"/>
                  </a:schemeClr>
                </a:solidFill>
              </a:rPr>
              <a:t>年</a:t>
            </a:r>
            <a:r>
              <a:rPr lang="en-US" altLang="ja-JP" dirty="0">
                <a:solidFill>
                  <a:schemeClr val="tx2">
                    <a:lumMod val="50000"/>
                  </a:schemeClr>
                </a:solidFill>
              </a:rPr>
              <a:t>2</a:t>
            </a:r>
            <a:r>
              <a:rPr lang="ja-JP" altLang="en-US" dirty="0">
                <a:solidFill>
                  <a:schemeClr val="tx2">
                    <a:lumMod val="50000"/>
                  </a:schemeClr>
                </a:solidFill>
              </a:rPr>
              <a:t>月</a:t>
            </a:r>
            <a:r>
              <a:rPr lang="en-US" altLang="ja-JP" dirty="0">
                <a:solidFill>
                  <a:schemeClr val="tx2">
                    <a:lumMod val="50000"/>
                  </a:schemeClr>
                </a:solidFill>
              </a:rPr>
              <a:t>26</a:t>
            </a:r>
            <a:r>
              <a:rPr lang="ja-JP" altLang="en-US" dirty="0">
                <a:solidFill>
                  <a:schemeClr val="tx2">
                    <a:lumMod val="50000"/>
                  </a:schemeClr>
                </a:solidFill>
              </a:rPr>
              <a:t>日～</a:t>
            </a:r>
            <a:r>
              <a:rPr lang="en-US" altLang="ja-JP" dirty="0">
                <a:solidFill>
                  <a:schemeClr val="tx2">
                    <a:lumMod val="50000"/>
                  </a:schemeClr>
                </a:solidFill>
              </a:rPr>
              <a:t>2020</a:t>
            </a:r>
            <a:r>
              <a:rPr lang="ja-JP" altLang="en-US" dirty="0">
                <a:solidFill>
                  <a:schemeClr val="tx2">
                    <a:lumMod val="50000"/>
                  </a:schemeClr>
                </a:solidFill>
              </a:rPr>
              <a:t>年</a:t>
            </a:r>
            <a:r>
              <a:rPr lang="en-US" altLang="ja-JP" dirty="0">
                <a:solidFill>
                  <a:schemeClr val="tx2">
                    <a:lumMod val="50000"/>
                  </a:schemeClr>
                </a:solidFill>
              </a:rPr>
              <a:t>10</a:t>
            </a:r>
            <a:r>
              <a:rPr lang="ja-JP" altLang="en-US" dirty="0">
                <a:solidFill>
                  <a:schemeClr val="tx2">
                    <a:lumMod val="50000"/>
                  </a:schemeClr>
                </a:solidFill>
              </a:rPr>
              <a:t>月</a:t>
            </a:r>
            <a:r>
              <a:rPr lang="en-US" altLang="ja-JP" dirty="0">
                <a:solidFill>
                  <a:schemeClr val="tx2">
                    <a:lumMod val="50000"/>
                  </a:schemeClr>
                </a:solidFill>
              </a:rPr>
              <a:t>8</a:t>
            </a:r>
            <a:r>
              <a:rPr lang="ja-JP" altLang="en-US" dirty="0">
                <a:solidFill>
                  <a:schemeClr val="tx2">
                    <a:lumMod val="50000"/>
                  </a:schemeClr>
                </a:solidFill>
              </a:rPr>
              <a:t>日</a:t>
            </a: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a:t>
            </a:r>
            <a:r>
              <a:rPr lang="en-US" altLang="ja-JP" dirty="0">
                <a:solidFill>
                  <a:schemeClr val="accent5">
                    <a:lumMod val="75000"/>
                  </a:schemeClr>
                </a:solidFill>
              </a:rPr>
              <a:t>12</a:t>
            </a:r>
            <a:r>
              <a:rPr lang="ja-JP" altLang="en-US" dirty="0">
                <a:solidFill>
                  <a:schemeClr val="accent5">
                    <a:lumMod val="75000"/>
                  </a:schemeClr>
                </a:solidFill>
              </a:rPr>
              <a:t>月</a:t>
            </a:r>
            <a:r>
              <a:rPr lang="en-US" altLang="ja-JP" dirty="0">
                <a:solidFill>
                  <a:schemeClr val="accent5">
                    <a:lumMod val="75000"/>
                  </a:schemeClr>
                </a:solidFill>
              </a:rPr>
              <a:t>3</a:t>
            </a:r>
            <a:r>
              <a:rPr lang="ja-JP" altLang="en-US" dirty="0">
                <a:solidFill>
                  <a:schemeClr val="accent5">
                    <a:lumMod val="75000"/>
                  </a:schemeClr>
                </a:solidFill>
              </a:rPr>
              <a:t>日</a:t>
            </a:r>
          </a:p>
          <a:p>
            <a:pPr marL="0" indent="0">
              <a:buNone/>
            </a:pPr>
            <a:r>
              <a:rPr lang="ja-JP" altLang="en-US" dirty="0"/>
              <a:t>上記</a:t>
            </a:r>
            <a:r>
              <a:rPr lang="en-US" altLang="ja-JP" dirty="0"/>
              <a:t>2</a:t>
            </a:r>
            <a:r>
              <a:rPr lang="ja-JP" altLang="en-US" dirty="0"/>
              <a:t>製品の原薬の外国製造業者が、外国当局により実施された非定期的監査で製品の無菌性の担保ができないことから</a:t>
            </a:r>
            <a:r>
              <a:rPr lang="en-US" altLang="ja-JP" dirty="0"/>
              <a:t>GMP</a:t>
            </a:r>
            <a:r>
              <a:rPr lang="ja-JP" altLang="en-US" dirty="0"/>
              <a:t>不適合と判断されました。軟膏及び腟坐薬の原薬であるソルコセリル溶液は、出荷及び国内受け入れ時の試験項目に無菌試験がありますので、無菌性の担保ができないことは承認書からの逸脱に当たると判断し、上記</a:t>
            </a:r>
            <a:r>
              <a:rPr lang="en-US" altLang="ja-JP" dirty="0"/>
              <a:t>2</a:t>
            </a:r>
            <a:r>
              <a:rPr lang="ja-JP" altLang="en-US" dirty="0"/>
              <a:t>製品の使用期限内の全ロットについて自主回収することを決定いたしました。　</a:t>
            </a:r>
            <a:endParaRPr lang="en-US" altLang="ja-JP" dirty="0"/>
          </a:p>
          <a:p>
            <a:pPr marL="0" indent="0">
              <a:buNone/>
            </a:pPr>
            <a:r>
              <a:rPr lang="ja-JP" altLang="en-US" dirty="0"/>
              <a:t>当該製品を使用した場合の有効性、安全性についてですが、</a:t>
            </a:r>
            <a:r>
              <a:rPr lang="en-US" altLang="ja-JP" dirty="0"/>
              <a:t>GMP</a:t>
            </a:r>
            <a:r>
              <a:rPr lang="ja-JP" altLang="en-US" dirty="0"/>
              <a:t>不適合の内容は、外国製造業者における製造設備や書類の管理及び点検等がおろそかだったため、原薬の無菌性を担保するには不十分と判断された。</a:t>
            </a:r>
            <a:endParaRPr lang="en-US" altLang="ja-JP" dirty="0"/>
          </a:p>
          <a:p>
            <a:pPr marL="0" indent="0">
              <a:buNone/>
            </a:pPr>
            <a:r>
              <a:rPr lang="ja-JP" altLang="en-US" dirty="0">
                <a:solidFill>
                  <a:srgbClr val="C00000"/>
                </a:solidFill>
              </a:rPr>
              <a:t>⇒軟膏や膣座薬</a:t>
            </a:r>
            <a:r>
              <a:rPr lang="ja-JP" altLang="en-US">
                <a:solidFill>
                  <a:srgbClr val="C00000"/>
                </a:solidFill>
              </a:rPr>
              <a:t>の原薬にどうして無菌が必要なのでしょうか？</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2546</TotalTime>
  <Words>234</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(1)ソルコセリル軟膏５％　 (2)ソルコセリル腟坐薬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234</cp:revision>
  <dcterms:created xsi:type="dcterms:W3CDTF">2015-03-05T03:29:01Z</dcterms:created>
  <dcterms:modified xsi:type="dcterms:W3CDTF">2020-12-04T12:15:34Z</dcterms:modified>
</cp:coreProperties>
</file>